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60" r:id="rId4"/>
    <p:sldId id="268" r:id="rId5"/>
    <p:sldId id="277" r:id="rId6"/>
    <p:sldId id="282" r:id="rId7"/>
    <p:sldId id="296" r:id="rId8"/>
    <p:sldId id="283" r:id="rId9"/>
    <p:sldId id="284" r:id="rId10"/>
    <p:sldId id="288" r:id="rId11"/>
    <p:sldId id="289" r:id="rId12"/>
    <p:sldId id="287" r:id="rId13"/>
    <p:sldId id="286" r:id="rId14"/>
    <p:sldId id="285" r:id="rId15"/>
    <p:sldId id="262" r:id="rId16"/>
    <p:sldId id="263" r:id="rId17"/>
    <p:sldId id="281" r:id="rId18"/>
    <p:sldId id="264" r:id="rId19"/>
    <p:sldId id="265" r:id="rId20"/>
    <p:sldId id="276" r:id="rId21"/>
    <p:sldId id="278" r:id="rId22"/>
    <p:sldId id="275" r:id="rId23"/>
    <p:sldId id="280" r:id="rId24"/>
    <p:sldId id="279" r:id="rId25"/>
    <p:sldId id="295" r:id="rId26"/>
    <p:sldId id="293" r:id="rId27"/>
    <p:sldId id="273" r:id="rId28"/>
    <p:sldId id="271" r:id="rId29"/>
    <p:sldId id="294" r:id="rId3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5" autoAdjust="0"/>
  </p:normalViewPr>
  <p:slideViewPr>
    <p:cSldViewPr>
      <p:cViewPr>
        <p:scale>
          <a:sx n="98" d="100"/>
          <a:sy n="98" d="100"/>
        </p:scale>
        <p:origin x="-57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0;&#1089;&#1082;%20&#1076;\old\c\&#1052;&#1086;&#1080;%20&#1076;&#1086;&#1082;&#1091;&#1084;&#1077;&#1085;&#1090;&#1099;\&#1048;&#1056;&#1045;&#1050;\&#1073;&#1102;&#1076;&#1078;&#1077;&#1090;%202014\&#1086;&#1090;&#1095;&#1077;&#1090;&#1099;\&#1079;&#1072;&#1076;&#1086;&#1083;&#1078;&#1077;&#1085;&#1085;&#1086;&#1089;&#1090;&#1100;%20&#1079;&#1072;%20&#1075;&#1072;&#1079;%20%202002-2013%20&#1087;&#1086;%20&#1075;&#1086;&#1076;&#1072;&#108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Динамика роста задолженности за газ и т/энергию   </a:t>
            </a:r>
            <a:r>
              <a:rPr lang="ru-RU" dirty="0" smtClean="0"/>
              <a:t>                       </a:t>
            </a:r>
            <a:r>
              <a:rPr lang="ru-RU" dirty="0"/>
              <a:t>ОАО "</a:t>
            </a:r>
            <a:r>
              <a:rPr lang="ru-RU" dirty="0" err="1"/>
              <a:t>Зеленодольское</a:t>
            </a:r>
            <a:r>
              <a:rPr lang="ru-RU" dirty="0"/>
              <a:t> ПТС"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2352011044491"/>
          <c:y val="0.18287657297655779"/>
          <c:w val="0.82530906113799996"/>
          <c:h val="0.71486238738358987"/>
        </c:manualLayout>
      </c:layout>
      <c:lineChart>
        <c:grouping val="standard"/>
        <c:varyColors val="0"/>
        <c:ser>
          <c:idx val="1"/>
          <c:order val="0"/>
          <c:tx>
            <c:v>Задолженность за газ</c:v>
          </c:tx>
          <c:spPr>
            <a:ln w="47625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Лист2!$A$12:$A$24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1.07.2014 г.</c:v>
                </c:pt>
              </c:strCache>
            </c:strRef>
          </c:cat>
          <c:val>
            <c:numRef>
              <c:f>Лист2!$B$12:$B$24</c:f>
              <c:numCache>
                <c:formatCode>#,##0_р_.</c:formatCode>
                <c:ptCount val="13"/>
                <c:pt idx="0">
                  <c:v>1814</c:v>
                </c:pt>
                <c:pt idx="1">
                  <c:v>3182</c:v>
                </c:pt>
                <c:pt idx="2">
                  <c:v>0.03</c:v>
                </c:pt>
                <c:pt idx="3">
                  <c:v>8378</c:v>
                </c:pt>
                <c:pt idx="4">
                  <c:v>6000</c:v>
                </c:pt>
                <c:pt idx="5">
                  <c:v>24912</c:v>
                </c:pt>
                <c:pt idx="6">
                  <c:v>29969</c:v>
                </c:pt>
                <c:pt idx="7">
                  <c:v>44038</c:v>
                </c:pt>
                <c:pt idx="8">
                  <c:v>57851</c:v>
                </c:pt>
                <c:pt idx="9">
                  <c:v>90861</c:v>
                </c:pt>
                <c:pt idx="10">
                  <c:v>104024</c:v>
                </c:pt>
                <c:pt idx="11">
                  <c:v>102714</c:v>
                </c:pt>
                <c:pt idx="12">
                  <c:v>89017</c:v>
                </c:pt>
              </c:numCache>
            </c:numRef>
          </c:val>
          <c:smooth val="1"/>
        </c:ser>
        <c:ser>
          <c:idx val="2"/>
          <c:order val="1"/>
          <c:tx>
            <c:v>Задолженность потребителей</c:v>
          </c:tx>
          <c:spPr>
            <a:ln w="50800">
              <a:solidFill>
                <a:srgbClr val="C00000"/>
              </a:solidFill>
            </a:ln>
            <a:effectLst>
              <a:outerShdw blurRad="50800" dist="50800" dir="5400000" algn="ctr" rotWithShape="0">
                <a:schemeClr val="bg1">
                  <a:lumMod val="75000"/>
                </a:schemeClr>
              </a:outerShdw>
            </a:effectLst>
          </c:spPr>
          <c:marker>
            <c:symbol val="none"/>
          </c:marker>
          <c:cat>
            <c:strRef>
              <c:f>Лист2!$A$12:$A$24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1.07.2014 г.</c:v>
                </c:pt>
              </c:strCache>
            </c:strRef>
          </c:cat>
          <c:val>
            <c:numRef>
              <c:f>Лист2!$C$12:$C$24</c:f>
              <c:numCache>
                <c:formatCode>#,##0_р_.</c:formatCode>
                <c:ptCount val="13"/>
                <c:pt idx="0">
                  <c:v>13501</c:v>
                </c:pt>
                <c:pt idx="1">
                  <c:v>15252</c:v>
                </c:pt>
                <c:pt idx="2">
                  <c:v>15949</c:v>
                </c:pt>
                <c:pt idx="3">
                  <c:v>46461</c:v>
                </c:pt>
                <c:pt idx="4">
                  <c:v>59980</c:v>
                </c:pt>
                <c:pt idx="5">
                  <c:v>68719</c:v>
                </c:pt>
                <c:pt idx="6">
                  <c:v>73939</c:v>
                </c:pt>
                <c:pt idx="7">
                  <c:v>102346</c:v>
                </c:pt>
                <c:pt idx="8">
                  <c:v>128846</c:v>
                </c:pt>
                <c:pt idx="9">
                  <c:v>160128</c:v>
                </c:pt>
                <c:pt idx="10">
                  <c:v>184947</c:v>
                </c:pt>
                <c:pt idx="11">
                  <c:v>201920</c:v>
                </c:pt>
                <c:pt idx="12">
                  <c:v>128888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743040"/>
        <c:axId val="98744576"/>
      </c:lineChart>
      <c:catAx>
        <c:axId val="9874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8744576"/>
        <c:crosses val="autoZero"/>
        <c:auto val="1"/>
        <c:lblAlgn val="ctr"/>
        <c:lblOffset val="100"/>
        <c:noMultiLvlLbl val="0"/>
      </c:catAx>
      <c:valAx>
        <c:axId val="987445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тыс. руб.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_р_.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874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101535473203464"/>
          <c:y val="0.18264366847077734"/>
          <c:w val="0.29032258582356107"/>
          <c:h val="0.14697061154293617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ACE22-59F7-4245-9340-5FF83EE7725A}" type="doc">
      <dgm:prSet loTypeId="urn:diagrams.loki3.com/BracketList+Icon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D9AA6D5-B3B1-4D2D-AAB4-920A7C55A367}">
      <dgm:prSet phldrT="[Текст]" custT="1"/>
      <dgm:spPr/>
      <dgm:t>
        <a:bodyPr/>
        <a:lstStyle/>
        <a:p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Внесудебные мероприятия </a:t>
          </a:r>
          <a:endParaRPr lang="ru-RU" sz="2000" b="0" baseline="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E1A5E-4001-4FEF-A4E5-DFF98A4BC104}" type="parTrans" cxnId="{19BDA711-7B4C-422E-8FCF-D3855341BA95}">
      <dgm:prSet/>
      <dgm:spPr/>
      <dgm:t>
        <a:bodyPr/>
        <a:lstStyle/>
        <a:p>
          <a:endParaRPr lang="ru-RU"/>
        </a:p>
      </dgm:t>
    </dgm:pt>
    <dgm:pt modelId="{FE9AC39F-1E1B-40A7-98B8-68C2ECB5C220}" type="sibTrans" cxnId="{19BDA711-7B4C-422E-8FCF-D3855341BA95}">
      <dgm:prSet/>
      <dgm:spPr/>
      <dgm:t>
        <a:bodyPr/>
        <a:lstStyle/>
        <a:p>
          <a:endParaRPr lang="ru-RU"/>
        </a:p>
      </dgm:t>
    </dgm:pt>
    <dgm:pt modelId="{0E3630A4-5B4F-400C-922A-F893627A10B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Рейды</a:t>
          </a:r>
          <a:r>
            <a:rPr lang="ru-RU" sz="20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должникам (1,3 </a:t>
          </a:r>
          <a:r>
            <a:rPr lang="ru-RU" sz="2000" b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0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</dgm:t>
    </dgm:pt>
    <dgm:pt modelId="{DCE551D9-94B1-48D1-95F4-520B3DB269BC}" type="parTrans" cxnId="{9CE3FB65-7180-449C-B1DB-2C9FE3E9E32D}">
      <dgm:prSet/>
      <dgm:spPr/>
      <dgm:t>
        <a:bodyPr/>
        <a:lstStyle/>
        <a:p>
          <a:endParaRPr lang="ru-RU"/>
        </a:p>
      </dgm:t>
    </dgm:pt>
    <dgm:pt modelId="{A012E6A8-992A-4721-AE2B-F38CDB408F04}" type="sibTrans" cxnId="{9CE3FB65-7180-449C-B1DB-2C9FE3E9E32D}">
      <dgm:prSet/>
      <dgm:spPr/>
      <dgm:t>
        <a:bodyPr/>
        <a:lstStyle/>
        <a:p>
          <a:endParaRPr lang="ru-RU"/>
        </a:p>
      </dgm:t>
    </dgm:pt>
    <dgm:pt modelId="{8720D54E-344E-4CE1-946A-2D05AB3C912F}">
      <dgm:prSet phldrT="[Текст]" custT="1"/>
      <dgm:spPr/>
      <dgm:t>
        <a:bodyPr/>
        <a:lstStyle/>
        <a:p>
          <a:pPr algn="l"/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Судебное и исполнительное производство</a:t>
          </a:r>
          <a:endParaRPr lang="ru-RU" sz="2000" b="0" baseline="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68044-2D2F-4384-BABA-DD2C2B17D384}" type="parTrans" cxnId="{2C6DBDF0-95C7-4D05-8D00-44067D876D7C}">
      <dgm:prSet/>
      <dgm:spPr/>
      <dgm:t>
        <a:bodyPr/>
        <a:lstStyle/>
        <a:p>
          <a:endParaRPr lang="ru-RU"/>
        </a:p>
      </dgm:t>
    </dgm:pt>
    <dgm:pt modelId="{F6D4F265-AD0B-4C5B-A731-1350D4E6EE33}" type="sibTrans" cxnId="{2C6DBDF0-95C7-4D05-8D00-44067D876D7C}">
      <dgm:prSet/>
      <dgm:spPr/>
      <dgm:t>
        <a:bodyPr/>
        <a:lstStyle/>
        <a:p>
          <a:endParaRPr lang="ru-RU"/>
        </a:p>
      </dgm:t>
    </dgm:pt>
    <dgm:pt modelId="{6911C1A8-CF8D-4C91-A07E-C7B33BE0B02E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Обращение в суд (3075 судебных приказов - 49,6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8737F-6424-4644-9E0E-316DA210F646}" type="parTrans" cxnId="{29C0D613-F1F4-4B9A-ADCF-733057D3CB4E}">
      <dgm:prSet/>
      <dgm:spPr/>
      <dgm:t>
        <a:bodyPr/>
        <a:lstStyle/>
        <a:p>
          <a:endParaRPr lang="ru-RU"/>
        </a:p>
      </dgm:t>
    </dgm:pt>
    <dgm:pt modelId="{29CAD2FF-2EF2-4374-B03B-81DA8DC6CAA7}" type="sibTrans" cxnId="{29C0D613-F1F4-4B9A-ADCF-733057D3CB4E}">
      <dgm:prSet/>
      <dgm:spPr/>
      <dgm:t>
        <a:bodyPr/>
        <a:lstStyle/>
        <a:p>
          <a:endParaRPr lang="ru-RU"/>
        </a:p>
      </dgm:t>
    </dgm:pt>
    <dgm:pt modelId="{38B411F7-E36A-451C-9033-B8362829A33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подачи горячего водоснабжения (72 кв.)</a:t>
          </a:r>
        </a:p>
      </dgm:t>
    </dgm:pt>
    <dgm:pt modelId="{D766E7AE-2050-466A-AB1A-B57DA07D5371}" type="parTrans" cxnId="{2962C8FD-3EA3-4C87-9769-C792D1F3F1FE}">
      <dgm:prSet/>
      <dgm:spPr/>
      <dgm:t>
        <a:bodyPr/>
        <a:lstStyle/>
        <a:p>
          <a:endParaRPr lang="ru-RU"/>
        </a:p>
      </dgm:t>
    </dgm:pt>
    <dgm:pt modelId="{AB39A2EF-205C-4027-AAE7-00A5E4AFA6A4}" type="sibTrans" cxnId="{2962C8FD-3EA3-4C87-9769-C792D1F3F1FE}">
      <dgm:prSet/>
      <dgm:spPr/>
      <dgm:t>
        <a:bodyPr/>
        <a:lstStyle/>
        <a:p>
          <a:endParaRPr lang="ru-RU"/>
        </a:p>
      </dgm:t>
    </dgm:pt>
    <dgm:pt modelId="{042F2F81-35C3-476B-AD4F-261AD64F08FD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коллекторов (на 32,1 млн. руб.)</a:t>
          </a:r>
        </a:p>
      </dgm:t>
    </dgm:pt>
    <dgm:pt modelId="{ED564EEE-678A-46C8-A978-EDEECBD5E042}" type="parTrans" cxnId="{18106129-1A3F-4DCA-A885-886CA095B620}">
      <dgm:prSet/>
      <dgm:spPr/>
      <dgm:t>
        <a:bodyPr/>
        <a:lstStyle/>
        <a:p>
          <a:endParaRPr lang="ru-RU"/>
        </a:p>
      </dgm:t>
    </dgm:pt>
    <dgm:pt modelId="{4AA65ED2-E6A1-46D7-ADEE-C9DCD93EFBF8}" type="sibTrans" cxnId="{18106129-1A3F-4DCA-A885-886CA095B620}">
      <dgm:prSet/>
      <dgm:spPr/>
      <dgm:t>
        <a:bodyPr/>
        <a:lstStyle/>
        <a:p>
          <a:endParaRPr lang="ru-RU"/>
        </a:p>
      </dgm:t>
    </dgm:pt>
    <dgm:pt modelId="{0DA79DAF-1993-4E0F-A0A0-BF91766B735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 реструктуризации (4,1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</dgm:t>
    </dgm:pt>
    <dgm:pt modelId="{7DDC0460-F203-43F6-A03C-221FBA4E7FA5}" type="parTrans" cxnId="{A3257B13-3B12-4366-8B7B-813015FF35EC}">
      <dgm:prSet/>
      <dgm:spPr/>
      <dgm:t>
        <a:bodyPr/>
        <a:lstStyle/>
        <a:p>
          <a:endParaRPr lang="ru-RU"/>
        </a:p>
      </dgm:t>
    </dgm:pt>
    <dgm:pt modelId="{6969B137-A9E9-43F5-9BA3-1D2ACCC7CAF6}" type="sibTrans" cxnId="{A3257B13-3B12-4366-8B7B-813015FF35EC}">
      <dgm:prSet/>
      <dgm:spPr/>
      <dgm:t>
        <a:bodyPr/>
        <a:lstStyle/>
        <a:p>
          <a:endParaRPr lang="ru-RU"/>
        </a:p>
      </dgm:t>
    </dgm:pt>
    <dgm:pt modelId="{D458ADDD-F0FF-4968-B00C-DE2A7BAD895F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Невозможность взыскания задолженности по населению и юридическим лицам (6,5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743E3-D27D-45E3-A056-2B0CC7C38D58}" type="parTrans" cxnId="{64167B98-9A9A-4BDD-A6B9-86E17ABF2D36}">
      <dgm:prSet/>
      <dgm:spPr/>
      <dgm:t>
        <a:bodyPr/>
        <a:lstStyle/>
        <a:p>
          <a:endParaRPr lang="ru-RU"/>
        </a:p>
      </dgm:t>
    </dgm:pt>
    <dgm:pt modelId="{52A9C315-8CBF-4D30-B6C9-412A0110FDD5}" type="sibTrans" cxnId="{64167B98-9A9A-4BDD-A6B9-86E17ABF2D36}">
      <dgm:prSet/>
      <dgm:spPr/>
      <dgm:t>
        <a:bodyPr/>
        <a:lstStyle/>
        <a:p>
          <a:endParaRPr lang="ru-RU"/>
        </a:p>
      </dgm:t>
    </dgm:pt>
    <dgm:pt modelId="{FA42CDCA-9E40-493C-85F8-45738A1A068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Взыскание задолженности (29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BF512-93E0-4CAA-8838-C5CDC0E45D47}" type="parTrans" cxnId="{2F18AC70-D820-45FF-95F5-0C95394CF685}">
      <dgm:prSet/>
      <dgm:spPr/>
      <dgm:t>
        <a:bodyPr/>
        <a:lstStyle/>
        <a:p>
          <a:endParaRPr lang="ru-RU"/>
        </a:p>
      </dgm:t>
    </dgm:pt>
    <dgm:pt modelId="{F82C1464-1000-48C4-A2F6-FBB06D0346C2}" type="sibTrans" cxnId="{2F18AC70-D820-45FF-95F5-0C95394CF685}">
      <dgm:prSet/>
      <dgm:spPr/>
      <dgm:t>
        <a:bodyPr/>
        <a:lstStyle/>
        <a:p>
          <a:endParaRPr lang="ru-RU"/>
        </a:p>
      </dgm:t>
    </dgm:pt>
    <dgm:pt modelId="{DC291718-A755-446D-B5DB-CC6AB20A472C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исполнении у приставов (1344 судебных приказа-20,6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6182E-D70A-475E-A871-9DB08D713398}" type="parTrans" cxnId="{16EA1D33-B0B9-4336-B544-9D35EDF8DB55}">
      <dgm:prSet/>
      <dgm:spPr/>
      <dgm:t>
        <a:bodyPr/>
        <a:lstStyle/>
        <a:p>
          <a:endParaRPr lang="ru-RU"/>
        </a:p>
      </dgm:t>
    </dgm:pt>
    <dgm:pt modelId="{B27EADE1-EF35-436A-A23D-6A2DC1A26811}" type="sibTrans" cxnId="{16EA1D33-B0B9-4336-B544-9D35EDF8DB55}">
      <dgm:prSet/>
      <dgm:spPr/>
      <dgm:t>
        <a:bodyPr/>
        <a:lstStyle/>
        <a:p>
          <a:endParaRPr lang="ru-RU"/>
        </a:p>
      </dgm:t>
    </dgm:pt>
    <dgm:pt modelId="{AA0B263F-9F02-473D-A6C1-6DBE7DCB8033}" type="pres">
      <dgm:prSet presAssocID="{C77ACE22-59F7-4245-9340-5FF83EE772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73BBDD-645F-4ECB-9698-F2BC22AC0907}" type="pres">
      <dgm:prSet presAssocID="{BD9AA6D5-B3B1-4D2D-AAB4-920A7C55A367}" presName="linNode" presStyleCnt="0"/>
      <dgm:spPr/>
    </dgm:pt>
    <dgm:pt modelId="{7552616E-E04A-4C19-A42C-5214B3A99687}" type="pres">
      <dgm:prSet presAssocID="{BD9AA6D5-B3B1-4D2D-AAB4-920A7C55A367}" presName="parTx" presStyleLbl="revTx" presStyleIdx="0" presStyleCnt="2" custScaleX="58212" custScaleY="67042" custLinFactX="-26132" custLinFactNeighborX="-100000" custLinFactNeighborY="238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FD343-BEA2-4180-B5E8-D269F6B085F1}" type="pres">
      <dgm:prSet presAssocID="{BD9AA6D5-B3B1-4D2D-AAB4-920A7C55A367}" presName="bracket" presStyleLbl="parChTrans1D1" presStyleIdx="0" presStyleCnt="2" custScaleX="102695" custScaleY="94001" custLinFactX="-144737" custLinFactNeighborX="-200000" custLinFactNeighborY="17209"/>
      <dgm:spPr/>
    </dgm:pt>
    <dgm:pt modelId="{4ED15F5C-12F9-4714-A8B6-3DBB45289BF9}" type="pres">
      <dgm:prSet presAssocID="{BD9AA6D5-B3B1-4D2D-AAB4-920A7C55A367}" presName="spH" presStyleCnt="0"/>
      <dgm:spPr/>
    </dgm:pt>
    <dgm:pt modelId="{52CE684E-8F89-418A-9410-C4DEACC1D148}" type="pres">
      <dgm:prSet presAssocID="{BD9AA6D5-B3B1-4D2D-AAB4-920A7C55A367}" presName="desTx" presStyleLbl="node1" presStyleIdx="0" presStyleCnt="2" custScaleX="70709" custScaleY="114872" custLinFactX="-12336" custLinFactNeighborX="-100000" custLinFactNeighborY="19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C1B4C-42EA-402F-8788-FD3A1B42B7CC}" type="pres">
      <dgm:prSet presAssocID="{FE9AC39F-1E1B-40A7-98B8-68C2ECB5C220}" presName="spV" presStyleCnt="0"/>
      <dgm:spPr/>
    </dgm:pt>
    <dgm:pt modelId="{1CDD4176-CD33-4EBB-BD86-41D40D1E0DA9}" type="pres">
      <dgm:prSet presAssocID="{8720D54E-344E-4CE1-946A-2D05AB3C912F}" presName="linNode" presStyleCnt="0"/>
      <dgm:spPr/>
    </dgm:pt>
    <dgm:pt modelId="{7A679A80-223A-4F05-9A9E-DAB8CB00929C}" type="pres">
      <dgm:prSet presAssocID="{8720D54E-344E-4CE1-946A-2D05AB3C912F}" presName="parTx" presStyleLbl="revTx" presStyleIdx="1" presStyleCnt="2" custScaleX="66985" custLinFactX="-23796" custLinFactNeighborX="-100000" custLinFactNeighborY="222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BBFE2-F369-41D0-B6CA-5BD7E4064C73}" type="pres">
      <dgm:prSet presAssocID="{8720D54E-344E-4CE1-946A-2D05AB3C912F}" presName="bracket" presStyleLbl="parChTrans1D1" presStyleIdx="1" presStyleCnt="2" custScaleX="104225" custScaleY="62512" custLinFactX="-160585" custLinFactNeighborX="-200000" custLinFactNeighborY="13603"/>
      <dgm:spPr/>
    </dgm:pt>
    <dgm:pt modelId="{1FB82462-9516-4322-8F31-A2958B6B2882}" type="pres">
      <dgm:prSet presAssocID="{8720D54E-344E-4CE1-946A-2D05AB3C912F}" presName="spH" presStyleCnt="0"/>
      <dgm:spPr/>
    </dgm:pt>
    <dgm:pt modelId="{9D804EC4-8725-4622-9719-6D1EBE245AE0}" type="pres">
      <dgm:prSet presAssocID="{8720D54E-344E-4CE1-946A-2D05AB3C912F}" presName="desTx" presStyleLbl="node1" presStyleIdx="1" presStyleCnt="2" custScaleX="70653" custLinFactX="-15684" custLinFactNeighborX="-100000" custLinFactNeighborY="13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2CFC9-8F67-4B78-92C0-EA488A5455D7}" type="presOf" srcId="{D458ADDD-F0FF-4968-B00C-DE2A7BAD895F}" destId="{9D804EC4-8725-4622-9719-6D1EBE245AE0}" srcOrd="0" destOrd="3" presId="urn:diagrams.loki3.com/BracketList+Icon"/>
    <dgm:cxn modelId="{2962C8FD-3EA3-4C87-9769-C792D1F3F1FE}" srcId="{BD9AA6D5-B3B1-4D2D-AAB4-920A7C55A367}" destId="{38B411F7-E36A-451C-9033-B8362829A33F}" srcOrd="1" destOrd="0" parTransId="{D766E7AE-2050-466A-AB1A-B57DA07D5371}" sibTransId="{AB39A2EF-205C-4027-AAE7-00A5E4AFA6A4}"/>
    <dgm:cxn modelId="{2F18AC70-D820-45FF-95F5-0C95394CF685}" srcId="{8720D54E-344E-4CE1-946A-2D05AB3C912F}" destId="{FA42CDCA-9E40-493C-85F8-45738A1A068A}" srcOrd="1" destOrd="0" parTransId="{6BCBF512-93E0-4CAA-8838-C5CDC0E45D47}" sibTransId="{F82C1464-1000-48C4-A2F6-FBB06D0346C2}"/>
    <dgm:cxn modelId="{62DC82D6-FAE6-4494-8617-B5971CD932AE}" type="presOf" srcId="{38B411F7-E36A-451C-9033-B8362829A33F}" destId="{52CE684E-8F89-418A-9410-C4DEACC1D148}" srcOrd="0" destOrd="1" presId="urn:diagrams.loki3.com/BracketList+Icon"/>
    <dgm:cxn modelId="{64167B98-9A9A-4BDD-A6B9-86E17ABF2D36}" srcId="{8720D54E-344E-4CE1-946A-2D05AB3C912F}" destId="{D458ADDD-F0FF-4968-B00C-DE2A7BAD895F}" srcOrd="3" destOrd="0" parTransId="{242743E3-D27D-45E3-A056-2B0CC7C38D58}" sibTransId="{52A9C315-8CBF-4D30-B6C9-412A0110FDD5}"/>
    <dgm:cxn modelId="{5E9D11AB-C8FF-4E6A-86D9-E439E2832AC5}" type="presOf" srcId="{DC291718-A755-446D-B5DB-CC6AB20A472C}" destId="{9D804EC4-8725-4622-9719-6D1EBE245AE0}" srcOrd="0" destOrd="2" presId="urn:diagrams.loki3.com/BracketList+Icon"/>
    <dgm:cxn modelId="{18106129-1A3F-4DCA-A885-886CA095B620}" srcId="{BD9AA6D5-B3B1-4D2D-AAB4-920A7C55A367}" destId="{042F2F81-35C3-476B-AD4F-261AD64F08FD}" srcOrd="2" destOrd="0" parTransId="{ED564EEE-678A-46C8-A978-EDEECBD5E042}" sibTransId="{4AA65ED2-E6A1-46D7-ADEE-C9DCD93EFBF8}"/>
    <dgm:cxn modelId="{5FA6B383-AA9F-4B48-BB8D-037DAFCEBFF2}" type="presOf" srcId="{0E3630A4-5B4F-400C-922A-F893627A10B5}" destId="{52CE684E-8F89-418A-9410-C4DEACC1D148}" srcOrd="0" destOrd="0" presId="urn:diagrams.loki3.com/BracketList+Icon"/>
    <dgm:cxn modelId="{16EA1D33-B0B9-4336-B544-9D35EDF8DB55}" srcId="{8720D54E-344E-4CE1-946A-2D05AB3C912F}" destId="{DC291718-A755-446D-B5DB-CC6AB20A472C}" srcOrd="2" destOrd="0" parTransId="{F4B6182E-D70A-475E-A871-9DB08D713398}" sibTransId="{B27EADE1-EF35-436A-A23D-6A2DC1A26811}"/>
    <dgm:cxn modelId="{19BDA711-7B4C-422E-8FCF-D3855341BA95}" srcId="{C77ACE22-59F7-4245-9340-5FF83EE7725A}" destId="{BD9AA6D5-B3B1-4D2D-AAB4-920A7C55A367}" srcOrd="0" destOrd="0" parTransId="{911E1A5E-4001-4FEF-A4E5-DFF98A4BC104}" sibTransId="{FE9AC39F-1E1B-40A7-98B8-68C2ECB5C220}"/>
    <dgm:cxn modelId="{D230A702-42DE-4F0E-880E-8AC5DBBBB5EE}" type="presOf" srcId="{C77ACE22-59F7-4245-9340-5FF83EE7725A}" destId="{AA0B263F-9F02-473D-A6C1-6DBE7DCB8033}" srcOrd="0" destOrd="0" presId="urn:diagrams.loki3.com/BracketList+Icon"/>
    <dgm:cxn modelId="{D2F1F4CA-2486-413F-A2D7-B48E49E7BFF4}" type="presOf" srcId="{FA42CDCA-9E40-493C-85F8-45738A1A068A}" destId="{9D804EC4-8725-4622-9719-6D1EBE245AE0}" srcOrd="0" destOrd="1" presId="urn:diagrams.loki3.com/BracketList+Icon"/>
    <dgm:cxn modelId="{4D46523A-6906-4772-8EE5-B3033FD346A3}" type="presOf" srcId="{042F2F81-35C3-476B-AD4F-261AD64F08FD}" destId="{52CE684E-8F89-418A-9410-C4DEACC1D148}" srcOrd="0" destOrd="2" presId="urn:diagrams.loki3.com/BracketList+Icon"/>
    <dgm:cxn modelId="{29C0D613-F1F4-4B9A-ADCF-733057D3CB4E}" srcId="{8720D54E-344E-4CE1-946A-2D05AB3C912F}" destId="{6911C1A8-CF8D-4C91-A07E-C7B33BE0B02E}" srcOrd="0" destOrd="0" parTransId="{5EE8737F-6424-4644-9E0E-316DA210F646}" sibTransId="{29CAD2FF-2EF2-4374-B03B-81DA8DC6CAA7}"/>
    <dgm:cxn modelId="{2C6DBDF0-95C7-4D05-8D00-44067D876D7C}" srcId="{C77ACE22-59F7-4245-9340-5FF83EE7725A}" destId="{8720D54E-344E-4CE1-946A-2D05AB3C912F}" srcOrd="1" destOrd="0" parTransId="{14368044-2D2F-4384-BABA-DD2C2B17D384}" sibTransId="{F6D4F265-AD0B-4C5B-A731-1350D4E6EE33}"/>
    <dgm:cxn modelId="{9CE3FB65-7180-449C-B1DB-2C9FE3E9E32D}" srcId="{BD9AA6D5-B3B1-4D2D-AAB4-920A7C55A367}" destId="{0E3630A4-5B4F-400C-922A-F893627A10B5}" srcOrd="0" destOrd="0" parTransId="{DCE551D9-94B1-48D1-95F4-520B3DB269BC}" sibTransId="{A012E6A8-992A-4721-AE2B-F38CDB408F04}"/>
    <dgm:cxn modelId="{7B7750B9-020D-48CF-A380-06AB4DCC1F05}" type="presOf" srcId="{6911C1A8-CF8D-4C91-A07E-C7B33BE0B02E}" destId="{9D804EC4-8725-4622-9719-6D1EBE245AE0}" srcOrd="0" destOrd="0" presId="urn:diagrams.loki3.com/BracketList+Icon"/>
    <dgm:cxn modelId="{1DFC1118-097A-43F7-BE2A-78C9B0B42B2A}" type="presOf" srcId="{8720D54E-344E-4CE1-946A-2D05AB3C912F}" destId="{7A679A80-223A-4F05-9A9E-DAB8CB00929C}" srcOrd="0" destOrd="0" presId="urn:diagrams.loki3.com/BracketList+Icon"/>
    <dgm:cxn modelId="{A3257B13-3B12-4366-8B7B-813015FF35EC}" srcId="{BD9AA6D5-B3B1-4D2D-AAB4-920A7C55A367}" destId="{0DA79DAF-1993-4E0F-A0A0-BF91766B7355}" srcOrd="3" destOrd="0" parTransId="{7DDC0460-F203-43F6-A03C-221FBA4E7FA5}" sibTransId="{6969B137-A9E9-43F5-9BA3-1D2ACCC7CAF6}"/>
    <dgm:cxn modelId="{F4FCC95C-0458-458D-B563-56E10EEC2520}" type="presOf" srcId="{BD9AA6D5-B3B1-4D2D-AAB4-920A7C55A367}" destId="{7552616E-E04A-4C19-A42C-5214B3A99687}" srcOrd="0" destOrd="0" presId="urn:diagrams.loki3.com/BracketList+Icon"/>
    <dgm:cxn modelId="{1FD2B7A0-94A6-4763-9A8B-8F0718022A9D}" type="presOf" srcId="{0DA79DAF-1993-4E0F-A0A0-BF91766B7355}" destId="{52CE684E-8F89-418A-9410-C4DEACC1D148}" srcOrd="0" destOrd="3" presId="urn:diagrams.loki3.com/BracketList+Icon"/>
    <dgm:cxn modelId="{167E13F1-4CC7-48CB-A1FB-C6868BBEAA2F}" type="presParOf" srcId="{AA0B263F-9F02-473D-A6C1-6DBE7DCB8033}" destId="{3273BBDD-645F-4ECB-9698-F2BC22AC0907}" srcOrd="0" destOrd="0" presId="urn:diagrams.loki3.com/BracketList+Icon"/>
    <dgm:cxn modelId="{D5B7D073-75AF-47FD-A980-F60B405184F1}" type="presParOf" srcId="{3273BBDD-645F-4ECB-9698-F2BC22AC0907}" destId="{7552616E-E04A-4C19-A42C-5214B3A99687}" srcOrd="0" destOrd="0" presId="urn:diagrams.loki3.com/BracketList+Icon"/>
    <dgm:cxn modelId="{7B74284F-D0E3-467F-8122-1C5ACB22C28E}" type="presParOf" srcId="{3273BBDD-645F-4ECB-9698-F2BC22AC0907}" destId="{F2BFD343-BEA2-4180-B5E8-D269F6B085F1}" srcOrd="1" destOrd="0" presId="urn:diagrams.loki3.com/BracketList+Icon"/>
    <dgm:cxn modelId="{9A3EA7BD-11C0-4015-8615-8D2D383D1D0B}" type="presParOf" srcId="{3273BBDD-645F-4ECB-9698-F2BC22AC0907}" destId="{4ED15F5C-12F9-4714-A8B6-3DBB45289BF9}" srcOrd="2" destOrd="0" presId="urn:diagrams.loki3.com/BracketList+Icon"/>
    <dgm:cxn modelId="{FDDAD10C-0FCC-4A28-8711-699E1821019C}" type="presParOf" srcId="{3273BBDD-645F-4ECB-9698-F2BC22AC0907}" destId="{52CE684E-8F89-418A-9410-C4DEACC1D148}" srcOrd="3" destOrd="0" presId="urn:diagrams.loki3.com/BracketList+Icon"/>
    <dgm:cxn modelId="{016A7C38-1A9C-47DF-955F-696D37A8038E}" type="presParOf" srcId="{AA0B263F-9F02-473D-A6C1-6DBE7DCB8033}" destId="{B11C1B4C-42EA-402F-8788-FD3A1B42B7CC}" srcOrd="1" destOrd="0" presId="urn:diagrams.loki3.com/BracketList+Icon"/>
    <dgm:cxn modelId="{4FDCD0B5-C5BF-4E2A-B2A0-9F7FECB35D18}" type="presParOf" srcId="{AA0B263F-9F02-473D-A6C1-6DBE7DCB8033}" destId="{1CDD4176-CD33-4EBB-BD86-41D40D1E0DA9}" srcOrd="2" destOrd="0" presId="urn:diagrams.loki3.com/BracketList+Icon"/>
    <dgm:cxn modelId="{9B28DCA5-4757-4062-A081-DFDDF38F2CDC}" type="presParOf" srcId="{1CDD4176-CD33-4EBB-BD86-41D40D1E0DA9}" destId="{7A679A80-223A-4F05-9A9E-DAB8CB00929C}" srcOrd="0" destOrd="0" presId="urn:diagrams.loki3.com/BracketList+Icon"/>
    <dgm:cxn modelId="{D7936370-A339-46A0-83D5-E834A04EA98D}" type="presParOf" srcId="{1CDD4176-CD33-4EBB-BD86-41D40D1E0DA9}" destId="{755BBFE2-F369-41D0-B6CA-5BD7E4064C73}" srcOrd="1" destOrd="0" presId="urn:diagrams.loki3.com/BracketList+Icon"/>
    <dgm:cxn modelId="{BC3E7E44-764B-4DA1-94E3-BEF4FA58A597}" type="presParOf" srcId="{1CDD4176-CD33-4EBB-BD86-41D40D1E0DA9}" destId="{1FB82462-9516-4322-8F31-A2958B6B2882}" srcOrd="2" destOrd="0" presId="urn:diagrams.loki3.com/BracketList+Icon"/>
    <dgm:cxn modelId="{4E1A2438-ACF1-4F86-B583-C0B8C9717AC4}" type="presParOf" srcId="{1CDD4176-CD33-4EBB-BD86-41D40D1E0DA9}" destId="{9D804EC4-8725-4622-9719-6D1EBE245AE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74FB7-F76D-49C9-831F-EA8E7B9EAB31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0FE5D-A5D1-4258-9655-EA7133F2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8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4194720"/>
            <a:ext cx="822924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419472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419472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>
            <a:fillRect/>
          </a:stretch>
        </p:blipFill>
        <p:spPr>
          <a:xfrm>
            <a:off x="1458720" y="1600200"/>
            <a:ext cx="6225480" cy="496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458720" y="1600200"/>
            <a:ext cx="6225480" cy="496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96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419472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96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419472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4194720"/>
            <a:ext cx="822924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4720"/>
            <a:ext cx="822924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419472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419472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>
            <a:fillRect/>
          </a:stretch>
        </p:blipFill>
        <p:spPr>
          <a:xfrm>
            <a:off x="1458720" y="1600200"/>
            <a:ext cx="6225480" cy="496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>
            <a:fillRect/>
          </a:stretch>
        </p:blipFill>
        <p:spPr>
          <a:xfrm>
            <a:off x="1458720" y="1600200"/>
            <a:ext cx="6225480" cy="496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419472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96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419472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194720"/>
            <a:ext cx="8229240" cy="236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 bIns="91440" anchor="b"/>
          <a:lstStyle/>
          <a:p>
            <a:r>
              <a:rPr lang="ru-RU" sz="36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967280"/>
          </a:xfrm>
          <a:prstGeom prst="rect">
            <a:avLst/>
          </a:prstGeom>
        </p:spPr>
        <p:txBody>
          <a:bodyPr tIns="91440" bIns="91440"/>
          <a:lstStyle/>
          <a:p>
            <a:pPr>
              <a:buSzPct val="45000"/>
              <a:buFont typeface="StarSymbol"/>
              <a:buChar char=""/>
            </a:pPr>
            <a:r>
              <a:rPr lang="ru-RU" sz="30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0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0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2111040"/>
            <a:ext cx="7772040" cy="1546200"/>
          </a:xfrm>
          <a:prstGeom prst="rect">
            <a:avLst/>
          </a:prstGeom>
        </p:spPr>
        <p:txBody>
          <a:bodyPr tIns="91440" bIns="91440" anchor="b"/>
          <a:lstStyle/>
          <a:p>
            <a:r>
              <a:rPr lang="ru-RU" sz="48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14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4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4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638920" y="856440"/>
            <a:ext cx="3117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2060848"/>
            <a:ext cx="89058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Актуальные вопросы деятельности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ОАО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Зеленодольское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ПТС»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г.Зеленодольск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 2014-2015 годы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2014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69405" y="856440"/>
            <a:ext cx="443915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10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17140" y="1102892"/>
            <a:ext cx="6400800" cy="53228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kern="0" dirty="0" smtClean="0">
                <a:solidFill>
                  <a:sysClr val="windowText" lastClr="000000"/>
                </a:solidFill>
                <a:latin typeface="+mj-lt"/>
              </a:rPr>
              <a:t>Ремонт ТК (перемычка на кот. кв.12 </a:t>
            </a:r>
            <a:r>
              <a:rPr lang="ru-RU" sz="2000" kern="0" dirty="0" err="1" smtClean="0">
                <a:solidFill>
                  <a:sysClr val="windowText" lastClr="000000"/>
                </a:solidFill>
                <a:latin typeface="+mj-lt"/>
              </a:rPr>
              <a:t>ул.Энгельса</a:t>
            </a:r>
            <a:r>
              <a:rPr lang="ru-RU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7" name="Picture 3" descr="ТК (перемычка на ко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50" y="1772816"/>
            <a:ext cx="4248150" cy="40052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ТК (перемычка на ко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2816"/>
            <a:ext cx="4392612" cy="40306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51731" y="6093296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 ремонта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29318" y="6093296"/>
            <a:ext cx="3240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после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20320903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459789" y="856440"/>
            <a:ext cx="490891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</a:rPr>
              <a:t>11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53716" y="1068011"/>
            <a:ext cx="8229600" cy="490538"/>
          </a:xfrm>
        </p:spPr>
        <p:txBody>
          <a:bodyPr/>
          <a:lstStyle/>
          <a:p>
            <a:pPr algn="ctr"/>
            <a:r>
              <a:rPr lang="ru-RU" sz="2000" dirty="0">
                <a:latin typeface="+mj-lt"/>
              </a:rPr>
              <a:t>Замена тепловой изоляции по </a:t>
            </a:r>
            <a:r>
              <a:rPr lang="ru-RU" sz="2000" dirty="0" err="1">
                <a:latin typeface="+mj-lt"/>
              </a:rPr>
              <a:t>ул.Ленина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smtClean="0">
                <a:latin typeface="+mj-lt"/>
              </a:rPr>
              <a:t>26, </a:t>
            </a:r>
            <a:r>
              <a:rPr lang="ru-RU" sz="2000" dirty="0" err="1" smtClean="0">
                <a:latin typeface="+mj-lt"/>
              </a:rPr>
              <a:t>пгт</a:t>
            </a:r>
            <a:r>
              <a:rPr lang="ru-RU" sz="2000" dirty="0" smtClean="0">
                <a:latin typeface="+mj-lt"/>
              </a:rPr>
              <a:t>. Васильево</a:t>
            </a:r>
            <a:endParaRPr lang="ru-RU" sz="2000" dirty="0">
              <a:latin typeface="+mj-lt"/>
            </a:endParaRPr>
          </a:p>
        </p:txBody>
      </p:sp>
      <p:pic>
        <p:nvPicPr>
          <p:cNvPr id="7" name="Picture 11" descr="Ленина,26 до ремон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110" y="1637375"/>
            <a:ext cx="3870430" cy="2421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2" descr="Ленина,26 до ремонта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110" y="4221088"/>
            <a:ext cx="3870430" cy="244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3" descr="Ленина,26 после ремонта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3" y="4221088"/>
            <a:ext cx="3599756" cy="244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6" descr="Ленина, 26 после ремонта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3" y="1628800"/>
            <a:ext cx="3575140" cy="24384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903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32440" y="856440"/>
            <a:ext cx="41824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</a:rPr>
              <a:t>12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1413" y="947880"/>
            <a:ext cx="8229600" cy="719137"/>
          </a:xfrm>
        </p:spPr>
        <p:txBody>
          <a:bodyPr/>
          <a:lstStyle/>
          <a:p>
            <a:r>
              <a:rPr lang="ru-RU" dirty="0">
                <a:latin typeface="+mj-lt"/>
              </a:rPr>
              <a:t>Котел ПТВМ-30М после </a:t>
            </a:r>
            <a:r>
              <a:rPr lang="ru-RU" dirty="0" smtClean="0">
                <a:latin typeface="+mj-lt"/>
              </a:rPr>
              <a:t>проведения реконструкции </a:t>
            </a:r>
            <a:r>
              <a:rPr lang="ru-RU" dirty="0">
                <a:latin typeface="+mj-lt"/>
              </a:rPr>
              <a:t>в котельной микр. «А»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881" y="5949280"/>
            <a:ext cx="3827462" cy="45397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2000" kern="0" dirty="0" smtClean="0">
                <a:solidFill>
                  <a:sysClr val="windowText" lastClr="000000"/>
                </a:solidFill>
                <a:latin typeface="+mj-lt"/>
              </a:rPr>
              <a:t>до ремонта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893746" y="5705670"/>
            <a:ext cx="34559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после </a:t>
            </a:r>
            <a:r>
              <a:rPr lang="ru-RU" sz="2000" dirty="0"/>
              <a:t>ремонта</a:t>
            </a:r>
          </a:p>
        </p:txBody>
      </p:sp>
      <p:pic>
        <p:nvPicPr>
          <p:cNvPr id="11" name="Picture 10" descr="Котел ПТВМ до ремонта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1" y="1757033"/>
            <a:ext cx="3972123" cy="39486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Котел ПТВМ после ремонта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7540" y="1779345"/>
            <a:ext cx="4021380" cy="39486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903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10588" y="856440"/>
            <a:ext cx="440092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</a:rPr>
              <a:t>13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95860" y="1268760"/>
            <a:ext cx="8229600" cy="418058"/>
          </a:xfrm>
        </p:spPr>
        <p:txBody>
          <a:bodyPr/>
          <a:lstStyle/>
          <a:p>
            <a:pPr algn="ctr"/>
            <a:r>
              <a:rPr lang="ru-RU" sz="2000" dirty="0">
                <a:latin typeface="+mj-lt"/>
              </a:rPr>
              <a:t>Реконструкция тепловых </a:t>
            </a:r>
            <a:r>
              <a:rPr lang="ru-RU" sz="2000" dirty="0" smtClean="0">
                <a:latin typeface="+mj-lt"/>
              </a:rPr>
              <a:t>сетей на </a:t>
            </a:r>
            <a:r>
              <a:rPr lang="ru-RU" sz="2000" dirty="0">
                <a:latin typeface="+mj-lt"/>
              </a:rPr>
              <a:t>территории ЦРБ</a:t>
            </a:r>
          </a:p>
        </p:txBody>
      </p:sp>
      <p:pic>
        <p:nvPicPr>
          <p:cNvPr id="7" name="Picture 3" descr="IMG_75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13" y="1772816"/>
            <a:ext cx="3780927" cy="2405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IMG_75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764553"/>
            <a:ext cx="3744789" cy="2405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 descr="IMG_76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4292600"/>
            <a:ext cx="3722564" cy="2332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 descr="IMG_759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292600"/>
            <a:ext cx="3790452" cy="2332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903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32440" y="856440"/>
            <a:ext cx="48088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14</a:t>
            </a:r>
            <a:endParaRPr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57151"/>
              </p:ext>
            </p:extLst>
          </p:nvPr>
        </p:nvGraphicFramePr>
        <p:xfrm>
          <a:off x="165703" y="1259674"/>
          <a:ext cx="8784977" cy="5317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267"/>
                <a:gridCol w="2374887"/>
                <a:gridCol w="1119079"/>
                <a:gridCol w="648072"/>
                <a:gridCol w="1479928"/>
                <a:gridCol w="464288"/>
                <a:gridCol w="1132980"/>
                <a:gridCol w="1229476"/>
              </a:tblGrid>
              <a:tr h="39681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План мероприятий по повышению энергетической эффективности и снижения затрат ОАО "</a:t>
                      </a:r>
                      <a:r>
                        <a:rPr lang="ru-RU" sz="1400" b="1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Зеленодольского</a:t>
                      </a:r>
                      <a:r>
                        <a:rPr lang="ru-RU" sz="140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ПТС» на 2014-2015 г.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88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Наименование инвестиционного проекта, объекта и работ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Стоимость в тек. ценах, (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.) без НДС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Финансирование </a:t>
                      </a:r>
                      <a:b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(млн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. руб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. с НДС)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Срок окупаемости, лет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Экономический эффект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источник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млн.руб.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в физических ед.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32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Теплосеть – перемычка по ул. Гоголя – ЦРБ с ликвидацией кот. ЦРБ, ф250 мм, L=200 м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2,96          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            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2,4  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-  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займ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1,1 – собственные средства                                    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1,754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з/пл. - 907,1 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тыс.руб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b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газ-186,8 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тыс.м3/год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Автоматизация ЦТП-2 по ул. Союзная.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0,8            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1,0  - собственные средства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0,9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0,907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з/пл. - 907,1 тыс.руб.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Замена теплоизоляции надземных трубопроводов из минваты на ППУ скорлупы 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7,7        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7,16   - займ                      1,84 - собственные  средства       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1,93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Газ – 292,8 тыс.м3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Стр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-во 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теплосети L=600 м, Ду2х200 мм от кот. кв. 29-31 по ул. Засорина  до кот. Школы-интернат по ул. Солнечная с переводом её в режим ЦТП.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8,6        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10,1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8,51 - займ                      1,59 - собственные средства                      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1,439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газ - 117,4 тыс.м3</a:t>
                      </a:r>
                      <a:b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з/пл. - 907,1 тыс.руб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Техническое перевооружение котельной кв. 8 по ул. Мичурина в г. Зеленодольске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4,7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1,65 - лизинг               3,06 - займ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5,5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0,73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газ - 41,947 тыс.м</a:t>
                      </a:r>
                      <a:r>
                        <a:rPr lang="ru-RU" sz="1000" u="none" strike="noStrike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              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з./пл. - 532,8 тыс.руб.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6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Энергосервисный контракт, установка преобразователей частоты, насосов кот.микр.А,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 кот.19.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22,8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26,9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26,9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 - инвестор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2,5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Эл.энергия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77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Строительство газо-поршневых агрегатов в кот. микр. А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34 – собств. средства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Эл.энергия</a:t>
                      </a:r>
                      <a:endParaRPr lang="ru-RU" sz="10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4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u="none" strike="noStrike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l" fontAlgn="t"/>
                      <a:endParaRPr lang="ru-RU" sz="1000" u="none" strike="noStrike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ВСЕГО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: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74,86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89,2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21,13 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ru-RU" sz="10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займ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              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39,53 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- собственные средства 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1,65 </a:t>
                      </a:r>
                      <a:r>
                        <a:rPr lang="ru-RU" sz="10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– лизинг 26.9</a:t>
                      </a:r>
                      <a:r>
                        <a:rPr lang="ru-RU" sz="1000" u="none" strike="noStrike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- инвестор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Cyr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14,86</a:t>
                      </a:r>
                      <a:endParaRPr lang="ru-RU" sz="10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Газ - 638,9 тыс.м3</a:t>
                      </a:r>
                      <a:b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З./пл. - 3254,1 тыс.руб.</a:t>
                      </a:r>
                      <a:br>
                        <a:rPr lang="ru-RU" sz="10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1658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459266" y="856440"/>
            <a:ext cx="491414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15</a:t>
            </a:r>
            <a:endParaRPr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118386"/>
              </p:ext>
            </p:extLst>
          </p:nvPr>
        </p:nvGraphicFramePr>
        <p:xfrm>
          <a:off x="1403648" y="1331914"/>
          <a:ext cx="6048375" cy="326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CorelDRAW" r:id="rId4" imgW="12997927" imgH="8656015" progId="CorelDRAW.Graphic.13">
                  <p:embed/>
                </p:oleObj>
              </mc:Choice>
              <mc:Fallback>
                <p:oleObj name="CorelDRAW" r:id="rId4" imgW="12997927" imgH="8656015" progId="CorelDRAW.Graphic.1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331914"/>
                        <a:ext cx="6048375" cy="3268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9591" y="4581128"/>
            <a:ext cx="75596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effectLst/>
              </a:rPr>
              <a:t>Строительство теплосети – перемычки по ул. Гоголя – ЦРБ с ликвидацией кот. ЦРБ, ф250 мм, L=200 м. ПСД в наличии. Общая стоимость СМР 2,96 млн. руб.</a:t>
            </a:r>
          </a:p>
          <a:p>
            <a:pPr algn="ctr">
              <a:defRPr/>
            </a:pPr>
            <a:r>
              <a:rPr lang="ru-RU" dirty="0" smtClean="0">
                <a:effectLst/>
              </a:rPr>
              <a:t>Экономический эффект 1,754 млн. руб. Срок окупаемости менее 2 лет.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" name="Shape 34"/>
          <p:cNvPicPr/>
          <p:nvPr/>
        </p:nvPicPr>
        <p:blipFill>
          <a:blip r:embed="rId6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1658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32440" y="856440"/>
            <a:ext cx="41824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16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pic>
        <p:nvPicPr>
          <p:cNvPr id="6" name="Picture 7" descr="IMG_76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80" y="1268760"/>
            <a:ext cx="8922240" cy="53285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035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32440" y="856440"/>
            <a:ext cx="48088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17</a:t>
            </a:r>
            <a:endParaRPr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83945"/>
              </p:ext>
            </p:extLst>
          </p:nvPr>
        </p:nvGraphicFramePr>
        <p:xfrm>
          <a:off x="899592" y="1313280"/>
          <a:ext cx="7561262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CorelDRAW" r:id="rId4" imgW="16562796" imgH="5860085" progId="CorelDRAW.Graphic.13">
                  <p:embed/>
                </p:oleObj>
              </mc:Choice>
              <mc:Fallback>
                <p:oleObj name="CorelDRAW" r:id="rId4" imgW="16562796" imgH="5860085" progId="CorelDRAW.Graphic.1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313280"/>
                        <a:ext cx="7561262" cy="267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1825" y="4077072"/>
            <a:ext cx="75596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effectLst/>
              </a:rPr>
              <a:t>Строительство теплосети L=600 м, Ду2х200 мм от кот. кв. 29-31 по ул. Засорина  до кот. Школы-интернат по ул. Солнечная с переводом её в режим ЦТП.</a:t>
            </a:r>
          </a:p>
          <a:p>
            <a:pPr algn="ctr">
              <a:defRPr/>
            </a:pPr>
            <a:r>
              <a:rPr lang="ru-RU" dirty="0" smtClean="0">
                <a:effectLst/>
              </a:rPr>
              <a:t>Общая стоимость СМР 8,6 млн.руб.</a:t>
            </a:r>
          </a:p>
          <a:p>
            <a:pPr algn="ctr">
              <a:defRPr/>
            </a:pPr>
            <a:r>
              <a:rPr lang="ru-RU" dirty="0" smtClean="0">
                <a:effectLst/>
              </a:rPr>
              <a:t>Экономический эффект 1,439 млн. руб. Срок окупаемости 6  лет.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" name="Shape 34"/>
          <p:cNvPicPr/>
          <p:nvPr/>
        </p:nvPicPr>
        <p:blipFill>
          <a:blip r:embed="rId6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0465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26129" y="856440"/>
            <a:ext cx="487191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18</a:t>
            </a:r>
            <a:endParaRPr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180023"/>
              </p:ext>
            </p:extLst>
          </p:nvPr>
        </p:nvGraphicFramePr>
        <p:xfrm>
          <a:off x="1547664" y="1196752"/>
          <a:ext cx="5181600" cy="3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CorelDRAW" r:id="rId4" imgW="5182066" imgH="3393034" progId="CorelDRAW.Graphic.13">
                  <p:embed/>
                </p:oleObj>
              </mc:Choice>
              <mc:Fallback>
                <p:oleObj name="CorelDRAW" r:id="rId4" imgW="5182066" imgH="3393034" progId="CorelDRAW.Graphic.1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196752"/>
                        <a:ext cx="5181600" cy="339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66454" y="4509120"/>
            <a:ext cx="75596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effectLst/>
              </a:rPr>
              <a:t>Техническое перевооружение котельной кв. 8 по ул. Мичурина в г. Зеленодольске</a:t>
            </a:r>
          </a:p>
          <a:p>
            <a:pPr algn="ctr">
              <a:defRPr/>
            </a:pPr>
            <a:r>
              <a:rPr lang="ru-RU" dirty="0" smtClean="0">
                <a:effectLst/>
              </a:rPr>
              <a:t>Общая стоимость СМР 4 млн.руб.</a:t>
            </a:r>
          </a:p>
          <a:p>
            <a:pPr algn="ctr">
              <a:defRPr/>
            </a:pPr>
            <a:r>
              <a:rPr lang="ru-RU" dirty="0" smtClean="0">
                <a:effectLst/>
              </a:rPr>
              <a:t>Экономический эффект 0,73 млн. руб. Срок окупаемости 5,5  лет.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" name="Shape 34"/>
          <p:cNvPicPr/>
          <p:nvPr/>
        </p:nvPicPr>
        <p:blipFill>
          <a:blip r:embed="rId6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0465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388424" y="856440"/>
            <a:ext cx="562256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19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227946"/>
              </p:ext>
            </p:extLst>
          </p:nvPr>
        </p:nvGraphicFramePr>
        <p:xfrm>
          <a:off x="485774" y="2708920"/>
          <a:ext cx="8172451" cy="30327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608"/>
                <a:gridCol w="3201395"/>
                <a:gridCol w="1497796"/>
                <a:gridCol w="1260867"/>
                <a:gridCol w="1800785"/>
              </a:tblGrid>
              <a:tr h="1112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Затраты на реализацию, 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Эконом. </a:t>
                      </a:r>
                      <a:r>
                        <a:rPr lang="ru-RU" sz="1400" b="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эфф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.,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Экономия в физ. единицах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9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Энергосервисный контракт по: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кот. микр. 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кот.1-7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кот.19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Итого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9,15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8,65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5,028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(Затраты инвестора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22,828</a:t>
                      </a:r>
                      <a:endParaRPr lang="ru-RU" sz="14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1,073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0,872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0,586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(30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2,531</a:t>
                      </a:r>
                      <a:endParaRPr lang="ru-RU" sz="14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Эл/эн 993 969 кВт*ч/год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Эл/эн 807 467 кВт*ч/год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Эл/эн 542 519 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кВт*ч/год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2343,955 кВт*ч/год</a:t>
                      </a:r>
                      <a:endParaRPr lang="ru-RU" sz="14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527" y="1556792"/>
            <a:ext cx="86419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Экономический эффект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от реализации 3-х заключенных в 2014г.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энергосервисных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контрактов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по повышению энергетической эффективности и снижению затрат  ОАО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Зеленодольское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ПТС».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38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638920" y="856440"/>
            <a:ext cx="3117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dirty="0" smtClean="0"/>
              <a:t>2</a:t>
            </a:r>
            <a:endParaRPr sz="1400" dirty="0"/>
          </a:p>
        </p:txBody>
      </p:sp>
      <p:sp>
        <p:nvSpPr>
          <p:cNvPr id="6" name="Rectangle 412"/>
          <p:cNvSpPr>
            <a:spLocks noChangeArrowheads="1"/>
          </p:cNvSpPr>
          <p:nvPr/>
        </p:nvSpPr>
        <p:spPr bwMode="auto">
          <a:xfrm>
            <a:off x="351134" y="1328228"/>
            <a:ext cx="8532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effectLst/>
                <a:latin typeface="Arial" charset="0"/>
                <a:cs typeface="Arial" charset="0"/>
              </a:rPr>
              <a:t>Краткая характеристика ОАО «</a:t>
            </a:r>
            <a:r>
              <a:rPr lang="ru-RU" sz="1800" b="1" dirty="0" err="1">
                <a:effectLst/>
                <a:latin typeface="Arial" charset="0"/>
                <a:cs typeface="Arial" charset="0"/>
              </a:rPr>
              <a:t>Зеленодольское</a:t>
            </a:r>
            <a:r>
              <a:rPr lang="ru-RU" sz="1800" b="1" dirty="0">
                <a:effectLst/>
                <a:latin typeface="Arial" charset="0"/>
                <a:cs typeface="Arial" charset="0"/>
              </a:rPr>
              <a:t> ПТС»</a:t>
            </a:r>
            <a:endParaRPr lang="ru-RU" sz="1800" dirty="0">
              <a:effectLst/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Text Box 499"/>
          <p:cNvSpPr txBox="1">
            <a:spLocks noChangeArrowheads="1"/>
          </p:cNvSpPr>
          <p:nvPr/>
        </p:nvSpPr>
        <p:spPr bwMode="auto">
          <a:xfrm>
            <a:off x="268824" y="1844824"/>
            <a:ext cx="76327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Количество котельных: 20 шт.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Количество ЦТП: 17 шт.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Протяженность тепловых сетей: 121,487 км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потребителей тепловой энергии: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население: 77%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бюджетные организации: 14%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прочие потребители: 9%</a:t>
            </a:r>
          </a:p>
        </p:txBody>
      </p:sp>
      <p:pic>
        <p:nvPicPr>
          <p:cNvPr id="8" name="Picture 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3372"/>
            <a:ext cx="4942880" cy="34872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hape 34"/>
          <p:cNvPicPr/>
          <p:nvPr/>
        </p:nvPicPr>
        <p:blipFill>
          <a:blip r:embed="rId4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1658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71983" y="881757"/>
            <a:ext cx="892224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460432" y="856440"/>
            <a:ext cx="490248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20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4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502172"/>
              </p:ext>
            </p:extLst>
          </p:nvPr>
        </p:nvGraphicFramePr>
        <p:xfrm>
          <a:off x="213737" y="1412776"/>
          <a:ext cx="8593380" cy="5051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Диаграмма" r:id="rId6" imgW="5162449" imgH="2705070" progId="Excel.Chart.8">
                  <p:embed/>
                </p:oleObj>
              </mc:Choice>
              <mc:Fallback>
                <p:oleObj name="Диаграмма" r:id="rId6" imgW="5162449" imgH="270507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37" y="1412776"/>
                        <a:ext cx="8593380" cy="5051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1892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32440" y="856440"/>
            <a:ext cx="41824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</a:rPr>
              <a:t>21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419726"/>
              </p:ext>
            </p:extLst>
          </p:nvPr>
        </p:nvGraphicFramePr>
        <p:xfrm>
          <a:off x="488526" y="1313280"/>
          <a:ext cx="8136904" cy="524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391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32440" y="856440"/>
            <a:ext cx="41824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</a:rPr>
              <a:t>22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30821"/>
              </p:ext>
            </p:extLst>
          </p:nvPr>
        </p:nvGraphicFramePr>
        <p:xfrm>
          <a:off x="191605" y="1313280"/>
          <a:ext cx="8699040" cy="5371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589"/>
                <a:gridCol w="3799030"/>
                <a:gridCol w="1919098"/>
                <a:gridCol w="2367323"/>
              </a:tblGrid>
              <a:tr h="4820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Задолженность  потребителей за тепловую энергию на 1.07.2014г</a:t>
                      </a:r>
                      <a:r>
                        <a:rPr lang="ru-RU" sz="1600" b="1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5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Задолженность, млн.руб.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Доля  </a:t>
                      </a:r>
                      <a:r>
                        <a:rPr lang="ru-RU" sz="1400" u="none" strike="noStrike" dirty="0">
                          <a:effectLst/>
                        </a:rPr>
                        <a:t>в % 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4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Всего, в </a:t>
                      </a:r>
                      <a:r>
                        <a:rPr lang="ru-RU" sz="1400" b="1" u="none" strike="noStrike" dirty="0" err="1">
                          <a:effectLst/>
                        </a:rPr>
                        <a:t>т.ч</a:t>
                      </a:r>
                      <a:r>
                        <a:rPr lang="ru-RU" sz="1400" b="1" u="none" strike="noStrike" dirty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112,9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Население, в </a:t>
                      </a:r>
                      <a:r>
                        <a:rPr lang="ru-RU" sz="1400" u="none" strike="noStrike" dirty="0" err="1">
                          <a:effectLst/>
                        </a:rPr>
                        <a:t>т.ч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103,6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92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1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Долги  ООО "УК "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Жилкомплекс</a:t>
                      </a:r>
                      <a:r>
                        <a:rPr lang="ru-RU" sz="1400" u="none" strike="noStrike" dirty="0" smtClean="0">
                          <a:effectLst/>
                        </a:rPr>
                        <a:t>« переданные </a:t>
                      </a:r>
                      <a:r>
                        <a:rPr lang="ru-RU" sz="1400" u="none" strike="noStrike" dirty="0">
                          <a:effectLst/>
                        </a:rPr>
                        <a:t>в ЗПТС по договору цессии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64,1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"УК "</a:t>
                      </a:r>
                      <a:r>
                        <a:rPr lang="ru-RU" sz="1400" u="none" strike="noStrike" dirty="0" err="1">
                          <a:effectLst/>
                        </a:rPr>
                        <a:t>Жилкомплекс</a:t>
                      </a:r>
                      <a:r>
                        <a:rPr lang="ru-RU" sz="1400" u="none" strike="noStrike" dirty="0">
                          <a:effectLst/>
                        </a:rPr>
                        <a:t>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9,4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8,3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Сектор ЗПТС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20,7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18,3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"Жилищная компания" </a:t>
                      </a:r>
                      <a:r>
                        <a:rPr lang="ru-RU" sz="1400" u="none" strike="noStrike" dirty="0" err="1">
                          <a:effectLst/>
                        </a:rPr>
                        <a:t>пгт</a:t>
                      </a:r>
                      <a:r>
                        <a:rPr lang="ru-RU" sz="1400" u="none" strike="noStrike" dirty="0">
                          <a:effectLst/>
                        </a:rPr>
                        <a:t> Васильево ( по договору реструктуризации)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4,1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"Управдом"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1,4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"УК "Комэнергосервис"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ТСЖ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Организации , в </a:t>
                      </a:r>
                      <a:r>
                        <a:rPr lang="ru-RU" sz="1400" u="none" strike="noStrike" dirty="0" err="1">
                          <a:effectLst/>
                        </a:rPr>
                        <a:t>т.ч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9,3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8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ОАО "РЭУ" Казанский"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прочие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5,8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1809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460432" y="856440"/>
            <a:ext cx="490248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</a:rPr>
              <a:t>23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30680" y="1369155"/>
            <a:ext cx="9144000" cy="9797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000" b="1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должников в группах по размеру задолженности</a:t>
            </a:r>
            <a:br>
              <a:rPr lang="ru-RU" sz="2000" b="1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(январь- июнь 2014г, лицевых счетов)</a:t>
            </a:r>
            <a:r>
              <a:rPr lang="ru-RU" sz="2400" b="1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40087"/>
              </p:ext>
            </p:extLst>
          </p:nvPr>
        </p:nvGraphicFramePr>
        <p:xfrm>
          <a:off x="251641" y="2132856"/>
          <a:ext cx="8699040" cy="4413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3170"/>
                <a:gridCol w="2125669"/>
                <a:gridCol w="1963369"/>
                <a:gridCol w="1646832"/>
              </a:tblGrid>
              <a:tr h="833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Должники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Кол-во лицевых счетов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Задолженность, тыс. руб.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% задолженности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66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до 15 000 руб.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7401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28 551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от 15 000 до 30 000 руб.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806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19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+mn-lt"/>
                        </a:rPr>
                        <a:t> 170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66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от 30 000 до 50 000 руб.</a:t>
                      </a: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434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16 769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от 50 000 до 100 000 руб.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336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23 723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23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66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свыше 100 000 руб.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113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15 </a:t>
                      </a:r>
                      <a:r>
                        <a:rPr lang="ru-RU" sz="1600" u="none" strike="noStrike" dirty="0" smtClean="0">
                          <a:effectLst/>
                        </a:rPr>
                        <a:t>369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15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Итого:</a:t>
                      </a:r>
                      <a:endParaRPr lang="ru-RU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+mn-lt"/>
                        </a:rPr>
                        <a:t>9090</a:t>
                      </a:r>
                      <a:endParaRPr lang="ru-RU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103</a:t>
                      </a:r>
                      <a:r>
                        <a:rPr lang="ru-RU" sz="1800" b="1" u="none" strike="noStrike" baseline="0" dirty="0" smtClean="0">
                          <a:effectLst/>
                        </a:rPr>
                        <a:t> 581</a:t>
                      </a:r>
                      <a:endParaRPr lang="ru-RU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100</a:t>
                      </a:r>
                      <a:endParaRPr lang="ru-RU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6621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32440" y="856440"/>
            <a:ext cx="41824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dirty="0" smtClean="0"/>
              <a:t>24</a:t>
            </a:r>
            <a:endParaRPr sz="1400"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952413" y="2901950"/>
            <a:ext cx="2190750" cy="1781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1000" b="0" i="0" strike="noStrike">
              <a:solidFill>
                <a:srgbClr val="000000"/>
              </a:solidFill>
              <a:latin typeface="Arial Cyr"/>
            </a:endParaRPr>
          </a:p>
          <a:p>
            <a:pPr algn="ctr" rtl="0">
              <a:defRPr sz="1000"/>
            </a:pPr>
            <a:endParaRPr lang="ru-RU" sz="1000" b="0" i="0" strike="noStrike">
              <a:solidFill>
                <a:srgbClr val="000000"/>
              </a:solidFill>
              <a:latin typeface="Arial Cyr"/>
            </a:endParaRPr>
          </a:p>
          <a:p>
            <a:pPr algn="ctr" rtl="0">
              <a:defRPr sz="1000"/>
            </a:pPr>
            <a:r>
              <a:rPr lang="ru-RU" sz="1000" b="0" i="0" strike="noStrike">
                <a:solidFill>
                  <a:srgbClr val="000000"/>
                </a:solidFill>
                <a:latin typeface="Arial Cyr"/>
              </a:rPr>
              <a:t>Реквизиты исполнителя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352463" y="5092700"/>
            <a:ext cx="14478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000" b="0" i="0" strike="noStrike">
                <a:solidFill>
                  <a:srgbClr val="000000"/>
                </a:solidFill>
                <a:latin typeface="Arial Cyr"/>
              </a:rPr>
              <a:t>Штрих-код</a:t>
            </a:r>
            <a:r>
              <a:rPr lang="en-US" sz="1000" b="0" i="0" strike="noStrike">
                <a:solidFill>
                  <a:srgbClr val="000000"/>
                </a:solidFill>
                <a:latin typeface="Arial Cyr"/>
              </a:rPr>
              <a:t> 1</a:t>
            </a:r>
            <a:endParaRPr lang="ru-RU" sz="10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342938" y="8016875"/>
            <a:ext cx="1390650" cy="3429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87946"/>
              </p:ext>
            </p:extLst>
          </p:nvPr>
        </p:nvGraphicFramePr>
        <p:xfrm>
          <a:off x="252437" y="1313280"/>
          <a:ext cx="8471269" cy="5435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120"/>
                <a:gridCol w="2150178"/>
                <a:gridCol w="613651"/>
                <a:gridCol w="556122"/>
                <a:gridCol w="661594"/>
                <a:gridCol w="596873"/>
                <a:gridCol w="450650"/>
                <a:gridCol w="565711"/>
                <a:gridCol w="556122"/>
                <a:gridCol w="431473"/>
                <a:gridCol w="431473"/>
                <a:gridCol w="517769"/>
                <a:gridCol w="546533"/>
              </a:tblGrid>
              <a:tr h="142329">
                <a:tc>
                  <a:txBody>
                    <a:bodyPr/>
                    <a:lstStyle/>
                    <a:p>
                      <a:pPr algn="r" fontAlgn="b"/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СЧЕТ </a:t>
                      </a:r>
                      <a:r>
                        <a:rPr lang="ru-RU" sz="600" u="none" strike="noStrike">
                          <a:effectLst/>
                        </a:rPr>
                        <a:t> действителен до 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09">
                <a:tc>
                  <a:txBody>
                    <a:bodyPr/>
                    <a:lstStyle/>
                    <a:p>
                      <a:pPr algn="r" fontAlgn="b"/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выписан за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балансодержателем жилого помещения, расположенного в квартире №                д.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681">
                <a:tc>
                  <a:txBody>
                    <a:bodyPr/>
                    <a:lstStyle/>
                    <a:p>
                      <a:pPr algn="r" fontAlgn="b"/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по ул.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общей площадью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с количеством проживающих (зарегистрированных)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681">
                <a:tc>
                  <a:txBody>
                    <a:bodyPr/>
                    <a:lstStyle/>
                    <a:p>
                      <a:pPr algn="r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на квартиросъемщика (ответственного собственника)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которому присвоен счет №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7"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за услуги:</a:t>
                      </a:r>
                      <a:endParaRPr lang="ru-RU" sz="5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оплатить не позднее</a:t>
                      </a:r>
                      <a:endParaRPr lang="ru-RU" sz="500" b="1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№ п/п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Наименование услуги</a:t>
                      </a:r>
                      <a:endParaRPr lang="ru-RU" sz="5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Поступившие оплаты (руб.)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Перерасчет за предыдущий период (руб.)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Текущий долг(+), переплата (-) руб.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Единица измерения (по нормативу/прибо- рам учета)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Тариф за единицу услуги (руб.)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Начислено по тарифам  за текущий месяц (руб.)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Стоимость услуг в пределах СН (руб.)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Недопоставка 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Начислено к оплате (руб.)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Оплачиваю  (руб.)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дни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руб.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Наем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Холодное водоснабжение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куб.м.с чел.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Горячее водоснабжение, в т.ч.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куб.м.с чел.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     холодная вода</a:t>
                      </a:r>
                      <a:endParaRPr lang="ru-RU" sz="600" b="0" i="1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куб.м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     подогрев воды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Гкал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12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Водоотведение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с чел.в мес./м3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Отопление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Электроснабжение, в </a:t>
                      </a:r>
                      <a:r>
                        <a:rPr lang="ru-RU" sz="600" u="none" strike="noStrike" dirty="0" err="1">
                          <a:effectLst/>
                        </a:rPr>
                        <a:t>т.ч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кВт.ч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     в ночной зоне суток</a:t>
                      </a:r>
                      <a:endParaRPr lang="ru-RU" sz="600" b="0" i="1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кВт.ч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6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Содержание придомовой территории (в т.ч. мусорных контейнеров, площадок) 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6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Санитарное содержание помещений общего пользования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Содержание мусоропровода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Дератизация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 ремонт и содержание жилого дома 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 err="1">
                          <a:effectLst/>
                        </a:rPr>
                        <a:t>кв.м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6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Текущий ремонт внутридомовых санитарно-технических сетей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6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13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Текущий ремонт внутридомовой системы центрального отопления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81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14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 ремонт внутридомовых  электросетей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81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15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Текущий ремонт внутридомовых газовых сетей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16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Управление жилым домом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 err="1">
                          <a:effectLst/>
                        </a:rPr>
                        <a:t>кв.м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17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Капитальный ремонт жилого дома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18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Вывоз ТБО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с чел. 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19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Содержание лифтового оборудования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кв.м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20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Пользование лифтовым оборудованием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с чел. 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21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Антенна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78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22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Радио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кв.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29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Пени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1">
                <a:tc>
                  <a:txBody>
                    <a:bodyPr/>
                    <a:lstStyle/>
                    <a:p>
                      <a:pPr algn="r" fontAlgn="b"/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Итого: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/>
                      </a:endParaRPr>
                    </a:p>
                  </a:txBody>
                  <a:tcPr marL="5420" marR="5420" marT="5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6" name="Прямая со стрелкой 45"/>
          <p:cNvCxnSpPr/>
          <p:nvPr/>
        </p:nvCxnSpPr>
        <p:spPr>
          <a:xfrm flipV="1">
            <a:off x="1331640" y="5733256"/>
            <a:ext cx="1728192" cy="6885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2927043" y="4546736"/>
            <a:ext cx="2581201" cy="13681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Пени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396688" y="6430617"/>
            <a:ext cx="827980" cy="238540"/>
          </a:xfrm>
          <a:custGeom>
            <a:avLst/>
            <a:gdLst>
              <a:gd name="connsiteX0" fmla="*/ 825825 w 827980"/>
              <a:gd name="connsiteY0" fmla="*/ 49696 h 238540"/>
              <a:gd name="connsiteX1" fmla="*/ 776129 w 827980"/>
              <a:gd name="connsiteY1" fmla="*/ 19879 h 238540"/>
              <a:gd name="connsiteX2" fmla="*/ 716495 w 827980"/>
              <a:gd name="connsiteY2" fmla="*/ 0 h 238540"/>
              <a:gd name="connsiteX3" fmla="*/ 90329 w 827980"/>
              <a:gd name="connsiteY3" fmla="*/ 9940 h 238540"/>
              <a:gd name="connsiteX4" fmla="*/ 20755 w 827980"/>
              <a:gd name="connsiteY4" fmla="*/ 39757 h 238540"/>
              <a:gd name="connsiteX5" fmla="*/ 877 w 827980"/>
              <a:gd name="connsiteY5" fmla="*/ 69574 h 238540"/>
              <a:gd name="connsiteX6" fmla="*/ 70451 w 827980"/>
              <a:gd name="connsiteY6" fmla="*/ 168966 h 238540"/>
              <a:gd name="connsiteX7" fmla="*/ 189721 w 827980"/>
              <a:gd name="connsiteY7" fmla="*/ 198783 h 238540"/>
              <a:gd name="connsiteX8" fmla="*/ 348747 w 827980"/>
              <a:gd name="connsiteY8" fmla="*/ 218661 h 238540"/>
              <a:gd name="connsiteX9" fmla="*/ 448138 w 827980"/>
              <a:gd name="connsiteY9" fmla="*/ 228600 h 238540"/>
              <a:gd name="connsiteX10" fmla="*/ 517712 w 827980"/>
              <a:gd name="connsiteY10" fmla="*/ 238540 h 238540"/>
              <a:gd name="connsiteX11" fmla="*/ 686677 w 827980"/>
              <a:gd name="connsiteY11" fmla="*/ 228600 h 238540"/>
              <a:gd name="connsiteX12" fmla="*/ 736373 w 827980"/>
              <a:gd name="connsiteY12" fmla="*/ 218661 h 238540"/>
              <a:gd name="connsiteX13" fmla="*/ 796008 w 827980"/>
              <a:gd name="connsiteY13" fmla="*/ 198783 h 238540"/>
              <a:gd name="connsiteX14" fmla="*/ 825825 w 827980"/>
              <a:gd name="connsiteY14" fmla="*/ 79513 h 238540"/>
              <a:gd name="connsiteX15" fmla="*/ 825825 w 827980"/>
              <a:gd name="connsiteY15" fmla="*/ 49696 h 23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7980" h="238540">
                <a:moveTo>
                  <a:pt x="825825" y="49696"/>
                </a:moveTo>
                <a:cubicBezTo>
                  <a:pt x="817542" y="39757"/>
                  <a:pt x="793716" y="27873"/>
                  <a:pt x="776129" y="19879"/>
                </a:cubicBezTo>
                <a:cubicBezTo>
                  <a:pt x="757054" y="11208"/>
                  <a:pt x="716495" y="0"/>
                  <a:pt x="716495" y="0"/>
                </a:cubicBezTo>
                <a:lnTo>
                  <a:pt x="90329" y="9940"/>
                </a:lnTo>
                <a:cubicBezTo>
                  <a:pt x="56735" y="10943"/>
                  <a:pt x="46416" y="22650"/>
                  <a:pt x="20755" y="39757"/>
                </a:cubicBezTo>
                <a:cubicBezTo>
                  <a:pt x="14129" y="49696"/>
                  <a:pt x="2196" y="57702"/>
                  <a:pt x="877" y="69574"/>
                </a:cubicBezTo>
                <a:cubicBezTo>
                  <a:pt x="-4840" y="121025"/>
                  <a:pt x="17264" y="155670"/>
                  <a:pt x="70451" y="168966"/>
                </a:cubicBezTo>
                <a:cubicBezTo>
                  <a:pt x="110208" y="178905"/>
                  <a:pt x="149057" y="193700"/>
                  <a:pt x="189721" y="198783"/>
                </a:cubicBezTo>
                <a:lnTo>
                  <a:pt x="348747" y="218661"/>
                </a:lnTo>
                <a:cubicBezTo>
                  <a:pt x="381785" y="222791"/>
                  <a:pt x="415071" y="224710"/>
                  <a:pt x="448138" y="228600"/>
                </a:cubicBezTo>
                <a:cubicBezTo>
                  <a:pt x="471404" y="231337"/>
                  <a:pt x="494521" y="235227"/>
                  <a:pt x="517712" y="238540"/>
                </a:cubicBezTo>
                <a:cubicBezTo>
                  <a:pt x="574034" y="235227"/>
                  <a:pt x="630490" y="233708"/>
                  <a:pt x="686677" y="228600"/>
                </a:cubicBezTo>
                <a:cubicBezTo>
                  <a:pt x="703501" y="227070"/>
                  <a:pt x="720075" y="223106"/>
                  <a:pt x="736373" y="218661"/>
                </a:cubicBezTo>
                <a:cubicBezTo>
                  <a:pt x="756588" y="213148"/>
                  <a:pt x="796008" y="198783"/>
                  <a:pt x="796008" y="198783"/>
                </a:cubicBezTo>
                <a:cubicBezTo>
                  <a:pt x="822259" y="120030"/>
                  <a:pt x="812441" y="159816"/>
                  <a:pt x="825825" y="79513"/>
                </a:cubicBezTo>
                <a:cubicBezTo>
                  <a:pt x="815082" y="36543"/>
                  <a:pt x="834108" y="59635"/>
                  <a:pt x="825825" y="4969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39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638920" y="856440"/>
            <a:ext cx="3117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11051269"/>
              </p:ext>
            </p:extLst>
          </p:nvPr>
        </p:nvGraphicFramePr>
        <p:xfrm>
          <a:off x="-193183" y="42081"/>
          <a:ext cx="12192000" cy="757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640" y="856440"/>
            <a:ext cx="8791560" cy="456840"/>
          </a:xfrm>
          <a:prstGeom prst="rect">
            <a:avLst/>
          </a:prstGeom>
          <a:ln>
            <a:noFill/>
          </a:ln>
        </p:spPr>
      </p:pic>
      <p:pic>
        <p:nvPicPr>
          <p:cNvPr id="8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8152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10" name="CustomShape 2"/>
          <p:cNvSpPr/>
          <p:nvPr/>
        </p:nvSpPr>
        <p:spPr>
          <a:xfrm>
            <a:off x="8460432" y="856440"/>
            <a:ext cx="490248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</a:rPr>
              <a:t>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54770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460432" y="856440"/>
            <a:ext cx="552888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26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85213"/>
              </p:ext>
            </p:extLst>
          </p:nvPr>
        </p:nvGraphicFramePr>
        <p:xfrm>
          <a:off x="371336" y="1772816"/>
          <a:ext cx="8492407" cy="1800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1060"/>
                <a:gridCol w="2658635"/>
                <a:gridCol w="2522712"/>
              </a:tblGrid>
              <a:tr h="2851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Анализ убытков по МКД, имеющим общедомовые приборы учета</a:t>
                      </a: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effectLst/>
                          <a:latin typeface="Arial Cyr"/>
                        </a:rPr>
                        <a:t>(показания не учитываются)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Arial Cyr"/>
                      </a:endParaRPr>
                    </a:p>
                  </a:txBody>
                  <a:tcPr marL="8843" marR="8843" marT="884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Arial Cyr"/>
                      </a:endParaRPr>
                    </a:p>
                  </a:txBody>
                  <a:tcPr marL="8843" marR="8843" marT="8843" marB="0" anchor="ctr"/>
                </a:tc>
              </a:tr>
              <a:tr h="754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Начисление по счетчику по 43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МКД, </a:t>
                      </a:r>
                      <a:r>
                        <a:rPr lang="ru-RU" sz="1400" b="1" u="none" strike="noStrike" dirty="0">
                          <a:effectLst/>
                        </a:rPr>
                        <a:t>руб.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Начисление ИРЦ по 43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МКД, </a:t>
                      </a:r>
                      <a:r>
                        <a:rPr lang="ru-RU" sz="1400" b="1" u="none" strike="noStrike" dirty="0">
                          <a:effectLst/>
                        </a:rPr>
                        <a:t>руб.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Отклонение, руб.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7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</a:rPr>
                        <a:t>23 103 602</a:t>
                      </a:r>
                      <a:endParaRPr lang="ru-RU" sz="1700" b="0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</a:rPr>
                        <a:t>17</a:t>
                      </a:r>
                      <a:r>
                        <a:rPr lang="ru-RU" sz="1700" u="none" strike="noStrike" baseline="0" dirty="0" smtClean="0">
                          <a:effectLst/>
                        </a:rPr>
                        <a:t> 572 517</a:t>
                      </a:r>
                      <a:endParaRPr lang="ru-RU" sz="1700" b="0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effectLst/>
                          <a:latin typeface="Arial Cyr"/>
                        </a:rPr>
                        <a:t>5 531 085</a:t>
                      </a:r>
                      <a:endParaRPr lang="ru-RU" sz="1700" b="0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69565"/>
              </p:ext>
            </p:extLst>
          </p:nvPr>
        </p:nvGraphicFramePr>
        <p:xfrm>
          <a:off x="371336" y="3793471"/>
          <a:ext cx="8492407" cy="1836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1060"/>
                <a:gridCol w="2658635"/>
                <a:gridCol w="2522712"/>
              </a:tblGrid>
              <a:tr h="546436">
                <a:tc gridSpan="3"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Анализ убытков по МКД, не имеющим общедомовые приборы учета</a:t>
                      </a:r>
                      <a:endParaRPr lang="ru-RU" sz="20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(из-за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отсутствия нормативного ОДН)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Arial Cyr"/>
                      </a:endParaRPr>
                    </a:p>
                  </a:txBody>
                  <a:tcPr marL="8843" marR="8843" marT="884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Arial Cyr"/>
                      </a:endParaRPr>
                    </a:p>
                  </a:txBody>
                  <a:tcPr marL="8843" marR="8843" marT="8843" marB="0" anchor="ctr"/>
                </a:tc>
              </a:tr>
              <a:tr h="777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Начисления ИРЦ по 164 МКД, </a:t>
                      </a:r>
                      <a:r>
                        <a:rPr lang="ru-RU" sz="1400" b="1" u="none" strike="noStrike" dirty="0">
                          <a:effectLst/>
                        </a:rPr>
                        <a:t>руб.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Начисление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с ОДН по 164 МКД, </a:t>
                      </a:r>
                      <a:r>
                        <a:rPr lang="ru-RU" sz="1400" b="1" u="none" strike="noStrike" dirty="0">
                          <a:effectLst/>
                        </a:rPr>
                        <a:t>руб.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Отклонение, руб.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0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</a:rPr>
                        <a:t>78 643 000</a:t>
                      </a:r>
                      <a:endParaRPr lang="ru-RU" sz="1700" b="0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effectLst/>
                          <a:latin typeface="Arial Cyr"/>
                        </a:rPr>
                        <a:t>80 611 000</a:t>
                      </a:r>
                      <a:endParaRPr lang="ru-RU" sz="1700" b="0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effectLst/>
                          <a:latin typeface="Arial Cyr"/>
                        </a:rPr>
                        <a:t>1 968 000</a:t>
                      </a:r>
                      <a:endParaRPr lang="ru-RU" sz="1700" b="0" i="0" u="none" strike="noStrike" dirty="0">
                        <a:effectLst/>
                        <a:latin typeface="Arial Cyr"/>
                      </a:endParaRPr>
                    </a:p>
                  </a:txBody>
                  <a:tcPr marL="8843" marR="8843" marT="8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19675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Убытки от реализации ГВС в год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9068" y="56040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При сложившейся ситуации убытки от реализации ГВС в год составляют 7,5 млн. руб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08254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460432" y="856440"/>
            <a:ext cx="552888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27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4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01444"/>
              </p:ext>
            </p:extLst>
          </p:nvPr>
        </p:nvGraphicFramePr>
        <p:xfrm>
          <a:off x="720900" y="2420888"/>
          <a:ext cx="7739532" cy="371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orelDRAW" r:id="rId5" imgW="4739604" imgH="2184806" progId="CorelDRAW.Graphic.13">
                  <p:embed/>
                </p:oleObj>
              </mc:Choice>
              <mc:Fallback>
                <p:oleObj name="CorelDRAW" r:id="rId5" imgW="4739604" imgH="2184806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900" y="2420888"/>
                        <a:ext cx="7739532" cy="3719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131328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Убытки от реализации ГВС в год по общедомовым приборам учета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13989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532440" y="856440"/>
            <a:ext cx="41824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28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747" y="1084860"/>
            <a:ext cx="8229240" cy="5040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Стратегия развития предприятия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1785602"/>
            <a:ext cx="5256584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Утверждение инвестиционной программы 2015-2017 </a:t>
            </a:r>
            <a:r>
              <a:rPr lang="ru-RU" dirty="0" err="1" smtClean="0">
                <a:solidFill>
                  <a:schemeClr val="tx1"/>
                </a:solidFill>
              </a:rPr>
              <a:t>г.г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2852936"/>
            <a:ext cx="5256584" cy="49127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Переход на долгосрочный тариф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3880108"/>
            <a:ext cx="5256584" cy="64807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Выполнение </a:t>
            </a:r>
            <a:r>
              <a:rPr lang="ru-RU" dirty="0" err="1" smtClean="0">
                <a:solidFill>
                  <a:schemeClr val="tx1"/>
                </a:solidFill>
              </a:rPr>
              <a:t>энергоэффективных</a:t>
            </a:r>
            <a:r>
              <a:rPr lang="ru-RU" dirty="0" smtClean="0">
                <a:solidFill>
                  <a:schemeClr val="tx1"/>
                </a:solidFill>
              </a:rPr>
              <a:t> мероприятий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9382" y="5043429"/>
            <a:ext cx="5256584" cy="51174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Снижение издержек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58145" y="6024578"/>
            <a:ext cx="5256584" cy="5040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 на безубыточность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4393826" y="3246457"/>
            <a:ext cx="491270" cy="72008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4393826" y="2247261"/>
            <a:ext cx="491270" cy="72008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4393826" y="5440765"/>
            <a:ext cx="491270" cy="72008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4393826" y="4450844"/>
            <a:ext cx="491270" cy="72008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655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638920" y="856440"/>
            <a:ext cx="3117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Arial"/>
              </a:rPr>
              <a:t>3</a:t>
            </a:r>
            <a:endParaRPr dirty="0"/>
          </a:p>
        </p:txBody>
      </p:sp>
      <p:pic>
        <p:nvPicPr>
          <p:cNvPr id="75" name="Shap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221760" y="113040"/>
            <a:ext cx="938880" cy="8294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97550"/>
              </p:ext>
            </p:extLst>
          </p:nvPr>
        </p:nvGraphicFramePr>
        <p:xfrm>
          <a:off x="574023" y="1780126"/>
          <a:ext cx="8064897" cy="4723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5970"/>
                <a:gridCol w="1354344"/>
                <a:gridCol w="875625"/>
                <a:gridCol w="473179"/>
                <a:gridCol w="791613"/>
                <a:gridCol w="875625"/>
                <a:gridCol w="557589"/>
                <a:gridCol w="220743"/>
                <a:gridCol w="328534"/>
                <a:gridCol w="74167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6095">
                <a:tc rowSpan="2" gridSpan="2">
                  <a:txBody>
                    <a:bodyPr/>
                    <a:lstStyle/>
                    <a:p>
                      <a:pPr indent="89217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Ед. изм.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indent="12763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Факт 1 полугодие 2013 г.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Факт 1 полугодие     2014 год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Отклонение                              (2014)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14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2013 г.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7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Выработка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 err="1">
                          <a:effectLst/>
                        </a:rPr>
                        <a:t>Теплоэнергии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тыс.Гкал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326,676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314,09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-12,586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-3,9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Расход на с/н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тыс.Гкал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9,724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9,337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-0,387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-3,9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12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Потери </a:t>
                      </a:r>
                      <a:r>
                        <a:rPr lang="ru-RU" sz="1100" dirty="0" err="1">
                          <a:effectLst/>
                        </a:rPr>
                        <a:t>теплоэн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тыс.Гкал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38,626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39,309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0,683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-1,7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Реализация т/эн, в </a:t>
                      </a:r>
                      <a:r>
                        <a:rPr lang="ru-RU" sz="1100" dirty="0" err="1">
                          <a:effectLst/>
                        </a:rPr>
                        <a:t>т.ч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тыс.Гкал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278,326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265,444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-12,941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-4,6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населению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тыс.Гкал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215,385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201,581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-13,804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-6,4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12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бюджет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тыс.Гкал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39,711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34,806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-4,905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-12,4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12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прочие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тыс.Гкал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23,23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29,057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+5,827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7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Утвержденный тариф на тепловую энергию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руб./Гкал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1142,93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1256,75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113,82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126">
                <a:tc gridSpan="2"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Расход топлива, природный газ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Тыс.м3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45627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43562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-2065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-4,5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7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Удельный расход условного топлива на теплоэнергию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кг/Гкал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165,31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165,17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-0,14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-0,1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Выручка от основной деятельности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тыс. руб.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317446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317649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Затраты па производство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тыс. руб.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315919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338470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22551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Прибыль от продаж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тыс. руб.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1 527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-20 871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-22398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Прибыль до налогообложения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тыс. руб.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-31161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-24926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6235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086" marR="2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7896" y="1372603"/>
            <a:ext cx="63282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итоги деятельности ОАО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Зеленодольское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ПТС»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872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638920" y="856440"/>
            <a:ext cx="3117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Arial"/>
              </a:rPr>
              <a:t>4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08483"/>
              </p:ext>
            </p:extLst>
          </p:nvPr>
        </p:nvGraphicFramePr>
        <p:xfrm>
          <a:off x="395536" y="1313278"/>
          <a:ext cx="8399264" cy="4849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111"/>
                <a:gridCol w="2933475"/>
                <a:gridCol w="2657678"/>
              </a:tblGrid>
              <a:tr h="4595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Финансовые результаты за 1 полугодие 2014 г</a:t>
                      </a:r>
                      <a:r>
                        <a:rPr lang="ru-RU" sz="1600" b="1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en-US" sz="16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+mj-lt"/>
                        </a:rPr>
                        <a:t>Котельные</a:t>
                      </a:r>
                      <a:endParaRPr lang="en-US" sz="16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6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Убытки, тыс. руб</a:t>
                      </a:r>
                      <a:r>
                        <a:rPr lang="ru-RU" sz="1600" b="1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en-US" sz="16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6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Доля , </a:t>
                      </a:r>
                      <a:r>
                        <a:rPr lang="ru-RU" sz="1600" b="1" u="none" strike="noStrike" dirty="0" smtClean="0">
                          <a:effectLst/>
                          <a:latin typeface="+mj-lt"/>
                        </a:rPr>
                        <a:t>%</a:t>
                      </a:r>
                      <a:endParaRPr lang="en-US" sz="16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6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66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Всего по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предприятию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821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100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4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Котельные г.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Зеленодольск,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12 шт.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6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809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33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Котельные </a:t>
                      </a:r>
                      <a:r>
                        <a:rPr lang="ru-RU" sz="1400" b="1" u="none" strike="noStrike" dirty="0" err="1">
                          <a:effectLst/>
                          <a:latin typeface="+mj-lt"/>
                        </a:rPr>
                        <a:t>пгт</a:t>
                      </a: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Васильево,      8 шт.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14 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012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67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6292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638920" y="856440"/>
            <a:ext cx="3117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/>
              <a:t>5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244" y="947880"/>
            <a:ext cx="8291512" cy="86518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Тепловые сети со 100% износом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10" name="Picture 5" descr="Комсом,4 до ремонта 4 умень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16832"/>
            <a:ext cx="4320480" cy="43204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 descr="Изоляция до ремон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320480" cy="43204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9849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638920" y="856440"/>
            <a:ext cx="3117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6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3988"/>
              </p:ext>
            </p:extLst>
          </p:nvPr>
        </p:nvGraphicFramePr>
        <p:xfrm>
          <a:off x="340852" y="2348880"/>
          <a:ext cx="8453948" cy="4253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7387"/>
                <a:gridCol w="2544096"/>
                <a:gridCol w="918630"/>
                <a:gridCol w="1377945"/>
                <a:gridCol w="1377945"/>
                <a:gridCol w="1377945"/>
              </a:tblGrid>
              <a:tr h="634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№п/п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Наименование работ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Ед.изм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План на 01.10.14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Факт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 07.08.14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% выполнения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220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Ремонт котельных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824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Ремонт ЦТП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32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Кап.ремонт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котлов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шт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67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Кап.ремонт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насосов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шт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81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304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Кап.ремонт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электродвигателей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шт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79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943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Замена т/сети в 2-х трубном исполнении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км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2,7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1,459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7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Кап.ремонт водоподогревателей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шт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86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23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Кап.ремонт фильтров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шт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304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Кап.ремонт дымососов, вентиляторов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шт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446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Освоение ремонтного фонда, всего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тыс.руб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12800</a:t>
                      </a:r>
                      <a:endParaRPr lang="ru-RU" sz="10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10368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81</a:t>
                      </a:r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0851" y="1196752"/>
            <a:ext cx="8627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Информация</a:t>
            </a:r>
          </a:p>
          <a:p>
            <a:pPr algn="ctr"/>
            <a:r>
              <a:rPr lang="ru-RU" sz="1600" dirty="0"/>
              <a:t>о ходе подготовки к работе ОАО «</a:t>
            </a:r>
            <a:r>
              <a:rPr lang="ru-RU" sz="1600" dirty="0" err="1"/>
              <a:t>Зеленодольское</a:t>
            </a:r>
            <a:r>
              <a:rPr lang="ru-RU" sz="1600" dirty="0"/>
              <a:t> ПТС»</a:t>
            </a:r>
          </a:p>
          <a:p>
            <a:pPr algn="ctr"/>
            <a:r>
              <a:rPr lang="ru-RU" sz="1600" dirty="0"/>
              <a:t>в осенне-зимний период 2014-2015гг.</a:t>
            </a:r>
          </a:p>
          <a:p>
            <a:pPr algn="ctr"/>
            <a:r>
              <a:rPr lang="ru-RU" sz="1600" dirty="0"/>
              <a:t>на 11.08.14г.</a:t>
            </a:r>
          </a:p>
        </p:txBody>
      </p:sp>
    </p:spTree>
    <p:extLst>
      <p:ext uri="{BB962C8B-B14F-4D97-AF65-F5344CB8AC3E}">
        <p14:creationId xmlns:p14="http://schemas.microsoft.com/office/powerpoint/2010/main" val="4952213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638920" y="856440"/>
            <a:ext cx="3117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7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1" y="6165304"/>
            <a:ext cx="2881312" cy="561975"/>
          </a:xfrm>
        </p:spPr>
        <p:txBody>
          <a:bodyPr/>
          <a:lstStyle/>
          <a:p>
            <a:pPr algn="ctr"/>
            <a:r>
              <a:rPr lang="ru-RU" sz="2000" dirty="0"/>
              <a:t>до ремонта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3640" y="1196752"/>
            <a:ext cx="7786687" cy="536923"/>
          </a:xfrm>
          <a:prstGeom prst="rect">
            <a:avLst/>
          </a:prstGeom>
        </p:spPr>
        <p:txBody>
          <a:bodyPr/>
          <a:lstStyle/>
          <a:p>
            <a:pPr lvl="3" algn="ctr">
              <a:buFontTx/>
              <a:buNone/>
            </a:pPr>
            <a:r>
              <a:rPr lang="ru-RU" sz="3200" dirty="0" smtClean="0"/>
              <a:t>Замена т/с </a:t>
            </a:r>
            <a:r>
              <a:rPr lang="ru-RU" sz="3200" dirty="0"/>
              <a:t>по ул. Космонавтов, 11</a:t>
            </a:r>
          </a:p>
        </p:txBody>
      </p:sp>
      <p:pic>
        <p:nvPicPr>
          <p:cNvPr id="8" name="Picture 4" descr="до ремонта 7 ис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760" y="1980751"/>
            <a:ext cx="4321175" cy="4105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 descr="после ремонта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974" y="1985964"/>
            <a:ext cx="4321175" cy="4105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51517" y="6237312"/>
            <a:ext cx="3240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0" dirty="0">
                <a:latin typeface="Arial" pitchFamily="34" charset="0"/>
              </a:rPr>
              <a:t>после</a:t>
            </a:r>
            <a:r>
              <a:rPr lang="ru-RU" b="0" dirty="0">
                <a:latin typeface="Arial" pitchFamily="34" charset="0"/>
              </a:rPr>
              <a:t> </a:t>
            </a:r>
            <a:r>
              <a:rPr lang="ru-RU" sz="2000" b="0" dirty="0">
                <a:latin typeface="Arial" pitchFamily="34" charset="0"/>
              </a:rPr>
              <a:t>ремонта</a:t>
            </a:r>
          </a:p>
        </p:txBody>
      </p:sp>
    </p:spTree>
    <p:extLst>
      <p:ext uri="{BB962C8B-B14F-4D97-AF65-F5344CB8AC3E}">
        <p14:creationId xmlns:p14="http://schemas.microsoft.com/office/powerpoint/2010/main" val="1191575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638920" y="856440"/>
            <a:ext cx="3117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8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56629" y="1084860"/>
            <a:ext cx="8208962" cy="549275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Замена тепловой сети </a:t>
            </a:r>
            <a:r>
              <a:rPr lang="ru-RU" sz="2000" b="1" dirty="0">
                <a:latin typeface="Calibri" pitchFamily="34" charset="0"/>
              </a:rPr>
              <a:t>от ТК-1 до ТК-13 по ул. Ленина в </a:t>
            </a:r>
            <a:r>
              <a:rPr lang="ru-RU" sz="2000" b="1" dirty="0" err="1">
                <a:latin typeface="Calibri" pitchFamily="34" charset="0"/>
              </a:rPr>
              <a:t>п.Васильево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7" name="Picture 3" descr="до ремон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525" y="1586030"/>
            <a:ext cx="3880066" cy="2265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до ремонта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1214" y="3861048"/>
            <a:ext cx="3866810" cy="23334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 descr="после ремонт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576500"/>
            <a:ext cx="3743995" cy="22750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 descr="после ремонта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384" y="3851518"/>
            <a:ext cx="3833283" cy="23430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47664" y="6309320"/>
            <a:ext cx="2376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 ремонта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436096" y="6309320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после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1191575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856440"/>
            <a:ext cx="8791560" cy="4568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8638920" y="856440"/>
            <a:ext cx="3117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9</a:t>
            </a:r>
            <a:endParaRPr dirty="0"/>
          </a:p>
        </p:txBody>
      </p:sp>
      <p:pic>
        <p:nvPicPr>
          <p:cNvPr id="9" name="Shap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118800"/>
            <a:ext cx="938520" cy="829080"/>
          </a:xfrm>
          <a:prstGeom prst="rect">
            <a:avLst/>
          </a:prstGeom>
          <a:ln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021288"/>
            <a:ext cx="3827463" cy="385425"/>
          </a:xfrm>
        </p:spPr>
        <p:txBody>
          <a:bodyPr/>
          <a:lstStyle/>
          <a:p>
            <a:pPr algn="ctr"/>
            <a:r>
              <a:rPr lang="ru-RU" sz="2000" dirty="0">
                <a:latin typeface="+mj-lt"/>
              </a:rPr>
              <a:t>до ремонта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640" y="1313280"/>
            <a:ext cx="6481763" cy="792088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 sz="2000" b="1" dirty="0" smtClean="0">
                <a:latin typeface="Calibri" pitchFamily="34" charset="0"/>
              </a:rPr>
              <a:t>Ремонт ТК </a:t>
            </a:r>
            <a:r>
              <a:rPr lang="ru-RU" sz="2000" b="1" dirty="0">
                <a:latin typeface="Calibri" pitchFamily="34" charset="0"/>
              </a:rPr>
              <a:t>на территории Тат. гимназии</a:t>
            </a:r>
          </a:p>
          <a:p>
            <a:pPr algn="ctr">
              <a:buFontTx/>
              <a:buNone/>
            </a:pPr>
            <a:r>
              <a:rPr lang="ru-RU" sz="2000" b="1" dirty="0">
                <a:latin typeface="Calibri" pitchFamily="34" charset="0"/>
              </a:rPr>
              <a:t>       </a:t>
            </a:r>
            <a:r>
              <a:rPr lang="ru-RU" sz="2000" b="1" dirty="0" smtClean="0">
                <a:latin typeface="Calibri" pitchFamily="34" charset="0"/>
              </a:rPr>
              <a:t>ул</a:t>
            </a:r>
            <a:r>
              <a:rPr lang="ru-RU" sz="2000" b="1" dirty="0">
                <a:latin typeface="Calibri" pitchFamily="34" charset="0"/>
              </a:rPr>
              <a:t>. Гоголя, 60</a:t>
            </a:r>
          </a:p>
        </p:txBody>
      </p:sp>
      <p:pic>
        <p:nvPicPr>
          <p:cNvPr id="8" name="Picture 4" descr="IMAG07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06" y="2420888"/>
            <a:ext cx="4464050" cy="291217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 descr="IMAG08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3967" y="2420888"/>
            <a:ext cx="4176713" cy="291217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86183" y="6021288"/>
            <a:ext cx="3455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/>
              <a:t>после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20320903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1700</Words>
  <Application>Microsoft Office PowerPoint</Application>
  <PresentationFormat>Экран (4:3)</PresentationFormat>
  <Paragraphs>886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Office Theme</vt:lpstr>
      <vt:lpstr>Office Theme</vt:lpstr>
      <vt:lpstr>CorelDRAW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Тепловые сети со 100% износом</vt:lpstr>
      <vt:lpstr>Презентация PowerPoint</vt:lpstr>
      <vt:lpstr>до ремонта</vt:lpstr>
      <vt:lpstr>Замена тепловой сети от ТК-1 до ТК-13 по ул. Ленина в п.Васильево</vt:lpstr>
      <vt:lpstr>до ремонта</vt:lpstr>
      <vt:lpstr>Презентация PowerPoint</vt:lpstr>
      <vt:lpstr>Замена тепловой изоляции по ул.Ленина, 26, пгт. Васильево</vt:lpstr>
      <vt:lpstr>Котел ПТВМ-30М после проведения реконструкции в котельной микр. «А»</vt:lpstr>
      <vt:lpstr>Реконструкция тепловых сетей на территории ЦРБ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Стратегия развития предприятия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Поправко</cp:lastModifiedBy>
  <cp:revision>106</cp:revision>
  <cp:lastPrinted>2014-08-09T07:10:39Z</cp:lastPrinted>
  <dcterms:modified xsi:type="dcterms:W3CDTF">2014-08-09T07:11:10Z</dcterms:modified>
</cp:coreProperties>
</file>