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4" r:id="rId2"/>
    <p:sldId id="315" r:id="rId3"/>
    <p:sldId id="316" r:id="rId4"/>
    <p:sldId id="317" r:id="rId5"/>
    <p:sldId id="318" r:id="rId6"/>
    <p:sldId id="319" r:id="rId7"/>
    <p:sldId id="320" r:id="rId8"/>
    <p:sldId id="323" r:id="rId9"/>
    <p:sldId id="324" r:id="rId10"/>
    <p:sldId id="325" r:id="rId11"/>
    <p:sldId id="326" r:id="rId12"/>
    <p:sldId id="327" r:id="rId13"/>
    <p:sldId id="328" r:id="rId14"/>
    <p:sldId id="322" r:id="rId15"/>
    <p:sldId id="329" r:id="rId16"/>
    <p:sldId id="330" r:id="rId17"/>
    <p:sldId id="334" r:id="rId18"/>
    <p:sldId id="333" r:id="rId19"/>
    <p:sldId id="332" r:id="rId20"/>
    <p:sldId id="336" r:id="rId21"/>
    <p:sldId id="26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2.7777777777777809E-3"/>
                  <c:y val="0.31860465116279085"/>
                </c:manualLayout>
              </c:layout>
              <c:showVal val="1"/>
            </c:dLbl>
            <c:dLbl>
              <c:idx val="1"/>
              <c:layout>
                <c:manualLayout>
                  <c:x val="-4.1666666666666692E-3"/>
                  <c:y val="0.23255813953488377"/>
                </c:manualLayout>
              </c:layout>
              <c:showVal val="1"/>
            </c:dLbl>
            <c:txPr>
              <a:bodyPr/>
              <a:lstStyle/>
              <a:p>
                <a:pPr>
                  <a:defRPr sz="4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34115</c:v>
                </c:pt>
                <c:pt idx="1">
                  <c:v>29837</c:v>
                </c:pt>
              </c:numCache>
            </c:numRef>
          </c:val>
        </c:ser>
        <c:axId val="108223872"/>
        <c:axId val="114926720"/>
      </c:barChart>
      <c:catAx>
        <c:axId val="108223872"/>
        <c:scaling>
          <c:orientation val="minMax"/>
        </c:scaling>
        <c:axPos val="b"/>
        <c:tickLblPos val="nextTo"/>
        <c:txPr>
          <a:bodyPr/>
          <a:lstStyle/>
          <a:p>
            <a:pPr>
              <a:defRPr sz="4000"/>
            </a:pPr>
            <a:endParaRPr lang="ru-RU"/>
          </a:p>
        </c:txPr>
        <c:crossAx val="114926720"/>
        <c:crosses val="autoZero"/>
        <c:auto val="1"/>
        <c:lblAlgn val="ctr"/>
        <c:lblOffset val="100"/>
      </c:catAx>
      <c:valAx>
        <c:axId val="114926720"/>
        <c:scaling>
          <c:orientation val="minMax"/>
          <c:min val="0"/>
        </c:scaling>
        <c:delete val="1"/>
        <c:axPos val="l"/>
        <c:numFmt formatCode="General" sourceLinked="1"/>
        <c:tickLblPos val="none"/>
        <c:crossAx val="10822387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4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Ресурсоснабжающие организации</c:v>
                </c:pt>
                <c:pt idx="1">
                  <c:v>Жилищные организации</c:v>
                </c:pt>
                <c:pt idx="2">
                  <c:v>В среднем по ЗМР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18.7</c:v>
                </c:pt>
                <c:pt idx="1">
                  <c:v>10.9</c:v>
                </c:pt>
                <c:pt idx="2">
                  <c:v>24.6</c:v>
                </c:pt>
              </c:numCache>
            </c:numRef>
          </c:val>
        </c:ser>
        <c:axId val="125532800"/>
        <c:axId val="125550976"/>
      </c:barChart>
      <c:catAx>
        <c:axId val="12553280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5550976"/>
        <c:crosses val="autoZero"/>
        <c:auto val="1"/>
        <c:lblAlgn val="ctr"/>
        <c:lblOffset val="100"/>
      </c:catAx>
      <c:valAx>
        <c:axId val="125550976"/>
        <c:scaling>
          <c:orientation val="minMax"/>
        </c:scaling>
        <c:delete val="1"/>
        <c:axPos val="l"/>
        <c:numFmt formatCode="General" sourceLinked="1"/>
        <c:tickLblPos val="none"/>
        <c:crossAx val="125532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Аварийные - 6826</c:v>
                </c:pt>
                <c:pt idx="1">
                  <c:v>ГВС - 1450</c:v>
                </c:pt>
                <c:pt idx="2">
                  <c:v>Крыша - 631</c:v>
                </c:pt>
                <c:pt idx="3">
                  <c:v>Уборка подъезда - 353</c:v>
                </c:pt>
                <c:pt idx="4">
                  <c:v>Уборка придомовой терр. - 219</c:v>
                </c:pt>
                <c:pt idx="5">
                  <c:v>Канализация - 2634</c:v>
                </c:pt>
                <c:pt idx="6">
                  <c:v>Водоснабжение - 870</c:v>
                </c:pt>
                <c:pt idx="7">
                  <c:v>Отопление - 2270</c:v>
                </c:pt>
                <c:pt idx="8">
                  <c:v>Электроснабжение - 10560</c:v>
                </c:pt>
                <c:pt idx="9">
                  <c:v>Прочие - 4024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6826</c:v>
                </c:pt>
                <c:pt idx="1">
                  <c:v>1450</c:v>
                </c:pt>
                <c:pt idx="2">
                  <c:v>631</c:v>
                </c:pt>
                <c:pt idx="3">
                  <c:v>353</c:v>
                </c:pt>
                <c:pt idx="4">
                  <c:v>219</c:v>
                </c:pt>
                <c:pt idx="5">
                  <c:v>2634</c:v>
                </c:pt>
                <c:pt idx="6">
                  <c:v>870</c:v>
                </c:pt>
                <c:pt idx="7">
                  <c:v>2270</c:v>
                </c:pt>
                <c:pt idx="8">
                  <c:v>10560</c:v>
                </c:pt>
                <c:pt idx="9">
                  <c:v>4024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2.7777777777777835E-3"/>
                  <c:y val="0.31860465116279096"/>
                </c:manualLayout>
              </c:layout>
              <c:showVal val="1"/>
            </c:dLbl>
            <c:dLbl>
              <c:idx val="1"/>
              <c:layout>
                <c:manualLayout>
                  <c:x val="-4.1666666666666683E-3"/>
                  <c:y val="0.23255813953488383"/>
                </c:manualLayout>
              </c:layout>
              <c:showVal val="1"/>
            </c:dLbl>
            <c:txPr>
              <a:bodyPr/>
              <a:lstStyle/>
              <a:p>
                <a:pPr>
                  <a:defRPr sz="4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9630</c:v>
                </c:pt>
                <c:pt idx="1">
                  <c:v>6826</c:v>
                </c:pt>
              </c:numCache>
            </c:numRef>
          </c:val>
        </c:ser>
        <c:axId val="117566080"/>
        <c:axId val="117571968"/>
      </c:barChart>
      <c:catAx>
        <c:axId val="117566080"/>
        <c:scaling>
          <c:orientation val="minMax"/>
        </c:scaling>
        <c:axPos val="b"/>
        <c:tickLblPos val="nextTo"/>
        <c:txPr>
          <a:bodyPr/>
          <a:lstStyle/>
          <a:p>
            <a:pPr>
              <a:defRPr sz="4000"/>
            </a:pPr>
            <a:endParaRPr lang="ru-RU"/>
          </a:p>
        </c:txPr>
        <c:crossAx val="117571968"/>
        <c:crosses val="autoZero"/>
        <c:auto val="1"/>
        <c:lblAlgn val="ctr"/>
        <c:lblOffset val="100"/>
      </c:catAx>
      <c:valAx>
        <c:axId val="117571968"/>
        <c:scaling>
          <c:orientation val="minMax"/>
          <c:min val="0"/>
        </c:scaling>
        <c:delete val="1"/>
        <c:axPos val="l"/>
        <c:numFmt formatCode="General" sourceLinked="1"/>
        <c:tickLblPos val="none"/>
        <c:crossAx val="11756608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2.7777777777777848E-3"/>
                  <c:y val="0.31860465116279102"/>
                </c:manualLayout>
              </c:layout>
              <c:showVal val="1"/>
            </c:dLbl>
            <c:dLbl>
              <c:idx val="1"/>
              <c:layout>
                <c:manualLayout>
                  <c:x val="-4.1666666666666683E-3"/>
                  <c:y val="0.23255813953488386"/>
                </c:manualLayout>
              </c:layout>
              <c:showVal val="1"/>
            </c:dLbl>
            <c:txPr>
              <a:bodyPr/>
              <a:lstStyle/>
              <a:p>
                <a:pPr>
                  <a:defRPr sz="4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581</c:v>
                </c:pt>
                <c:pt idx="1">
                  <c:v>631</c:v>
                </c:pt>
              </c:numCache>
            </c:numRef>
          </c:val>
        </c:ser>
        <c:axId val="123235328"/>
        <c:axId val="123282944"/>
      </c:barChart>
      <c:catAx>
        <c:axId val="123235328"/>
        <c:scaling>
          <c:orientation val="minMax"/>
        </c:scaling>
        <c:axPos val="b"/>
        <c:tickLblPos val="nextTo"/>
        <c:txPr>
          <a:bodyPr/>
          <a:lstStyle/>
          <a:p>
            <a:pPr>
              <a:defRPr sz="4000"/>
            </a:pPr>
            <a:endParaRPr lang="ru-RU"/>
          </a:p>
        </c:txPr>
        <c:crossAx val="123282944"/>
        <c:crosses val="autoZero"/>
        <c:auto val="1"/>
        <c:lblAlgn val="ctr"/>
        <c:lblOffset val="100"/>
      </c:catAx>
      <c:valAx>
        <c:axId val="123282944"/>
        <c:scaling>
          <c:orientation val="minMax"/>
          <c:min val="0"/>
        </c:scaling>
        <c:delete val="1"/>
        <c:axPos val="l"/>
        <c:numFmt formatCode="General" sourceLinked="1"/>
        <c:tickLblPos val="none"/>
        <c:crossAx val="12323532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2.7777777777777861E-3"/>
                  <c:y val="0.31860465116279107"/>
                </c:manualLayout>
              </c:layout>
              <c:showVal val="1"/>
            </c:dLbl>
            <c:dLbl>
              <c:idx val="1"/>
              <c:layout>
                <c:manualLayout>
                  <c:x val="-4.1666666666666683E-3"/>
                  <c:y val="0.23255813953488388"/>
                </c:manualLayout>
              </c:layout>
              <c:showVal val="1"/>
            </c:dLbl>
            <c:txPr>
              <a:bodyPr/>
              <a:lstStyle/>
              <a:p>
                <a:pPr>
                  <a:defRPr sz="4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1845</c:v>
                </c:pt>
                <c:pt idx="1">
                  <c:v>2270</c:v>
                </c:pt>
              </c:numCache>
            </c:numRef>
          </c:val>
        </c:ser>
        <c:axId val="123872000"/>
        <c:axId val="123873536"/>
      </c:barChart>
      <c:catAx>
        <c:axId val="123872000"/>
        <c:scaling>
          <c:orientation val="minMax"/>
        </c:scaling>
        <c:axPos val="b"/>
        <c:tickLblPos val="nextTo"/>
        <c:txPr>
          <a:bodyPr/>
          <a:lstStyle/>
          <a:p>
            <a:pPr>
              <a:defRPr sz="4000"/>
            </a:pPr>
            <a:endParaRPr lang="ru-RU"/>
          </a:p>
        </c:txPr>
        <c:crossAx val="123873536"/>
        <c:crosses val="autoZero"/>
        <c:auto val="1"/>
        <c:lblAlgn val="ctr"/>
        <c:lblOffset val="100"/>
      </c:catAx>
      <c:valAx>
        <c:axId val="123873536"/>
        <c:scaling>
          <c:orientation val="minMax"/>
          <c:min val="0"/>
        </c:scaling>
        <c:delete val="1"/>
        <c:axPos val="l"/>
        <c:numFmt formatCode="General" sourceLinked="1"/>
        <c:tickLblPos val="none"/>
        <c:crossAx val="12387200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2.7777777777777874E-3"/>
                  <c:y val="0.31860465116279113"/>
                </c:manualLayout>
              </c:layout>
              <c:showVal val="1"/>
            </c:dLbl>
            <c:dLbl>
              <c:idx val="1"/>
              <c:layout>
                <c:manualLayout>
                  <c:x val="-4.1666666666666683E-3"/>
                  <c:y val="0.23255813953488391"/>
                </c:manualLayout>
              </c:layout>
              <c:showVal val="1"/>
            </c:dLbl>
            <c:txPr>
              <a:bodyPr/>
              <a:lstStyle/>
              <a:p>
                <a:pPr>
                  <a:defRPr sz="4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2521</c:v>
                </c:pt>
                <c:pt idx="1">
                  <c:v>2634</c:v>
                </c:pt>
              </c:numCache>
            </c:numRef>
          </c:val>
        </c:ser>
        <c:axId val="123901824"/>
        <c:axId val="123903360"/>
      </c:barChart>
      <c:catAx>
        <c:axId val="123901824"/>
        <c:scaling>
          <c:orientation val="minMax"/>
        </c:scaling>
        <c:axPos val="b"/>
        <c:tickLblPos val="nextTo"/>
        <c:txPr>
          <a:bodyPr/>
          <a:lstStyle/>
          <a:p>
            <a:pPr>
              <a:defRPr sz="4000"/>
            </a:pPr>
            <a:endParaRPr lang="ru-RU"/>
          </a:p>
        </c:txPr>
        <c:crossAx val="123903360"/>
        <c:crosses val="autoZero"/>
        <c:auto val="1"/>
        <c:lblAlgn val="ctr"/>
        <c:lblOffset val="100"/>
      </c:catAx>
      <c:valAx>
        <c:axId val="123903360"/>
        <c:scaling>
          <c:orientation val="minMax"/>
          <c:min val="0"/>
        </c:scaling>
        <c:delete val="1"/>
        <c:axPos val="l"/>
        <c:numFmt formatCode="General" sourceLinked="1"/>
        <c:tickLblPos val="none"/>
        <c:crossAx val="12390182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2.7777777777777887E-3"/>
                  <c:y val="0.31860465116279124"/>
                </c:manualLayout>
              </c:layout>
              <c:showVal val="1"/>
            </c:dLbl>
            <c:dLbl>
              <c:idx val="1"/>
              <c:layout>
                <c:manualLayout>
                  <c:x val="-4.1666666666666683E-3"/>
                  <c:y val="0.23255813953488391"/>
                </c:manualLayout>
              </c:layout>
              <c:showVal val="1"/>
            </c:dLbl>
            <c:txPr>
              <a:bodyPr/>
              <a:lstStyle/>
              <a:p>
                <a:pPr>
                  <a:defRPr sz="4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1213</c:v>
                </c:pt>
                <c:pt idx="1">
                  <c:v>1450</c:v>
                </c:pt>
              </c:numCache>
            </c:numRef>
          </c:val>
        </c:ser>
        <c:axId val="124365824"/>
        <c:axId val="124273408"/>
      </c:barChart>
      <c:catAx>
        <c:axId val="124365824"/>
        <c:scaling>
          <c:orientation val="minMax"/>
        </c:scaling>
        <c:axPos val="b"/>
        <c:tickLblPos val="nextTo"/>
        <c:txPr>
          <a:bodyPr/>
          <a:lstStyle/>
          <a:p>
            <a:pPr>
              <a:defRPr sz="4000"/>
            </a:pPr>
            <a:endParaRPr lang="ru-RU"/>
          </a:p>
        </c:txPr>
        <c:crossAx val="124273408"/>
        <c:crosses val="autoZero"/>
        <c:auto val="1"/>
        <c:lblAlgn val="ctr"/>
        <c:lblOffset val="100"/>
      </c:catAx>
      <c:valAx>
        <c:axId val="124273408"/>
        <c:scaling>
          <c:orientation val="minMax"/>
          <c:min val="0"/>
        </c:scaling>
        <c:delete val="1"/>
        <c:axPos val="l"/>
        <c:numFmt formatCode="General" sourceLinked="1"/>
        <c:tickLblPos val="none"/>
        <c:crossAx val="12436582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2.77777777777779E-3"/>
                  <c:y val="0.31860465116279135"/>
                </c:manualLayout>
              </c:layout>
              <c:showVal val="1"/>
            </c:dLbl>
            <c:dLbl>
              <c:idx val="1"/>
              <c:layout>
                <c:manualLayout>
                  <c:x val="-1.3888888888888894E-3"/>
                  <c:y val="0.14398187015595665"/>
                </c:manualLayout>
              </c:layout>
              <c:showVal val="1"/>
            </c:dLbl>
            <c:txPr>
              <a:bodyPr/>
              <a:lstStyle/>
              <a:p>
                <a:pPr>
                  <a:defRPr sz="4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2148</c:v>
                </c:pt>
                <c:pt idx="1">
                  <c:v>572</c:v>
                </c:pt>
              </c:numCache>
            </c:numRef>
          </c:val>
        </c:ser>
        <c:axId val="124260736"/>
        <c:axId val="124262272"/>
      </c:barChart>
      <c:catAx>
        <c:axId val="124260736"/>
        <c:scaling>
          <c:orientation val="minMax"/>
        </c:scaling>
        <c:axPos val="b"/>
        <c:tickLblPos val="nextTo"/>
        <c:txPr>
          <a:bodyPr/>
          <a:lstStyle/>
          <a:p>
            <a:pPr>
              <a:defRPr sz="4000"/>
            </a:pPr>
            <a:endParaRPr lang="ru-RU"/>
          </a:p>
        </c:txPr>
        <c:crossAx val="124262272"/>
        <c:crosses val="autoZero"/>
        <c:auto val="1"/>
        <c:lblAlgn val="ctr"/>
        <c:lblOffset val="100"/>
      </c:catAx>
      <c:valAx>
        <c:axId val="124262272"/>
        <c:scaling>
          <c:orientation val="minMax"/>
          <c:min val="0"/>
        </c:scaling>
        <c:delete val="1"/>
        <c:axPos val="l"/>
        <c:numFmt formatCode="General" sourceLinked="1"/>
        <c:tickLblPos val="none"/>
        <c:crossAx val="12426073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472244463258482E-2"/>
          <c:y val="3.2410351595672092E-2"/>
          <c:w val="0.87309827164798426"/>
          <c:h val="0.709445438374032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ln w="76356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101.63</c:v>
                </c:pt>
                <c:pt idx="1">
                  <c:v>94.28</c:v>
                </c:pt>
                <c:pt idx="2">
                  <c:v>96.69</c:v>
                </c:pt>
                <c:pt idx="3">
                  <c:v>95.88</c:v>
                </c:pt>
                <c:pt idx="4">
                  <c:v>95.32</c:v>
                </c:pt>
                <c:pt idx="5">
                  <c:v>109.14</c:v>
                </c:pt>
                <c:pt idx="6">
                  <c:v>105.27</c:v>
                </c:pt>
                <c:pt idx="7">
                  <c:v>101.98</c:v>
                </c:pt>
                <c:pt idx="8">
                  <c:v>103.39</c:v>
                </c:pt>
                <c:pt idx="9">
                  <c:v>99.05</c:v>
                </c:pt>
                <c:pt idx="10">
                  <c:v>93.76</c:v>
                </c:pt>
                <c:pt idx="11">
                  <c:v>100.66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ln w="76356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93.36</c:v>
                </c:pt>
                <c:pt idx="1">
                  <c:v>92.73</c:v>
                </c:pt>
                <c:pt idx="2">
                  <c:v>98.48</c:v>
                </c:pt>
                <c:pt idx="3">
                  <c:v>97.910000000000025</c:v>
                </c:pt>
                <c:pt idx="4">
                  <c:v>95.4</c:v>
                </c:pt>
                <c:pt idx="5">
                  <c:v>104.6</c:v>
                </c:pt>
                <c:pt idx="6">
                  <c:v>105.78</c:v>
                </c:pt>
                <c:pt idx="7">
                  <c:v>102.5</c:v>
                </c:pt>
                <c:pt idx="8">
                  <c:v>99.11</c:v>
                </c:pt>
                <c:pt idx="9">
                  <c:v>98.8</c:v>
                </c:pt>
                <c:pt idx="10">
                  <c:v>97.910000000000025</c:v>
                </c:pt>
                <c:pt idx="11">
                  <c:v>103.83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ln w="76200">
              <a:solidFill>
                <a:schemeClr val="tx2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92.83</c:v>
                </c:pt>
                <c:pt idx="1">
                  <c:v>95.39</c:v>
                </c:pt>
                <c:pt idx="2" formatCode="#&quot; &quot;##0.0_ ;[Red]#&quot; &quot;##0.0_ ">
                  <c:v>96.6</c:v>
                </c:pt>
              </c:numCache>
            </c:numRef>
          </c:val>
          <c:smooth val="1"/>
        </c:ser>
        <c:marker val="1"/>
        <c:axId val="124409728"/>
        <c:axId val="124411264"/>
      </c:lineChart>
      <c:catAx>
        <c:axId val="124409728"/>
        <c:scaling>
          <c:orientation val="minMax"/>
        </c:scaling>
        <c:axPos val="b"/>
        <c:numFmt formatCode="General" sourceLinked="1"/>
        <c:tickLblPos val="nextTo"/>
        <c:crossAx val="124411264"/>
        <c:crosses val="autoZero"/>
        <c:lblAlgn val="ctr"/>
        <c:lblOffset val="100"/>
      </c:catAx>
      <c:valAx>
        <c:axId val="124411264"/>
        <c:scaling>
          <c:orientation val="minMax"/>
          <c:max val="120"/>
          <c:min val="85"/>
        </c:scaling>
        <c:axPos val="l"/>
        <c:numFmt formatCode="General" sourceLinked="1"/>
        <c:tickLblPos val="nextTo"/>
        <c:crossAx val="124409728"/>
        <c:crosses val="autoZero"/>
        <c:crossBetween val="between"/>
        <c:majorUnit val="5"/>
        <c:minorUnit val="5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4654538495188114"/>
          <c:y val="1.2609055023369219E-2"/>
          <c:w val="0.75345461504811928"/>
          <c:h val="0.2751276408574968"/>
        </c:manualLayout>
      </c:layout>
      <c:txPr>
        <a:bodyPr/>
        <a:lstStyle/>
        <a:p>
          <a:pPr>
            <a:defRPr sz="2840" spc="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6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479435-5330-4284-9002-CB6930BF4F74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F802A40-F3A5-4311-9D0F-16D2239A69A9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</a:rPr>
            <a:t>Коммунальные услуги:</a:t>
          </a:r>
          <a:endParaRPr lang="ru-RU" dirty="0"/>
        </a:p>
      </dgm:t>
    </dgm:pt>
    <dgm:pt modelId="{95B89CEA-082F-4F55-BAD7-4F5102DA5011}" type="parTrans" cxnId="{F6FA1E69-D474-4A35-AE3A-1B2C70C9E220}">
      <dgm:prSet/>
      <dgm:spPr/>
      <dgm:t>
        <a:bodyPr/>
        <a:lstStyle/>
        <a:p>
          <a:endParaRPr lang="ru-RU"/>
        </a:p>
      </dgm:t>
    </dgm:pt>
    <dgm:pt modelId="{E879ED7B-EAEA-4659-A060-FDBCFB6F0DA0}" type="sibTrans" cxnId="{F6FA1E69-D474-4A35-AE3A-1B2C70C9E220}">
      <dgm:prSet/>
      <dgm:spPr/>
      <dgm:t>
        <a:bodyPr/>
        <a:lstStyle/>
        <a:p>
          <a:endParaRPr lang="ru-RU"/>
        </a:p>
      </dgm:t>
    </dgm:pt>
    <dgm:pt modelId="{054538AE-8ED9-49EA-BD9F-943368A9BE46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</a:rPr>
            <a:t> холодное и горячее водоснабжение;</a:t>
          </a:r>
          <a:endParaRPr lang="ru-RU" sz="2000" b="1" dirty="0">
            <a:latin typeface="Times New Roman" pitchFamily="18" charset="0"/>
          </a:endParaRPr>
        </a:p>
      </dgm:t>
    </dgm:pt>
    <dgm:pt modelId="{1623D6A6-1713-45ED-871D-DDA87994EC4B}" type="parTrans" cxnId="{6F0D57AD-A6CA-4C4F-8C81-04DBDE8950AC}">
      <dgm:prSet/>
      <dgm:spPr/>
      <dgm:t>
        <a:bodyPr/>
        <a:lstStyle/>
        <a:p>
          <a:endParaRPr lang="ru-RU"/>
        </a:p>
      </dgm:t>
    </dgm:pt>
    <dgm:pt modelId="{4563AB9A-4467-46A1-85D7-1BF9097C5997}" type="sibTrans" cxnId="{6F0D57AD-A6CA-4C4F-8C81-04DBDE8950AC}">
      <dgm:prSet/>
      <dgm:spPr/>
      <dgm:t>
        <a:bodyPr/>
        <a:lstStyle/>
        <a:p>
          <a:endParaRPr lang="ru-RU"/>
        </a:p>
      </dgm:t>
    </dgm:pt>
    <dgm:pt modelId="{50D8ECA4-0DBD-4055-9A66-04E78146EDF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</a:rPr>
            <a:t> водоотведение;</a:t>
          </a:r>
          <a:endParaRPr lang="ru-RU" sz="2000" b="1" dirty="0">
            <a:latin typeface="Times New Roman" pitchFamily="18" charset="0"/>
          </a:endParaRPr>
        </a:p>
      </dgm:t>
    </dgm:pt>
    <dgm:pt modelId="{FE3DCB41-AF56-4671-93B0-282889B06228}" type="parTrans" cxnId="{0D07741F-1BFF-469D-869A-CE281B5AFD44}">
      <dgm:prSet/>
      <dgm:spPr/>
      <dgm:t>
        <a:bodyPr/>
        <a:lstStyle/>
        <a:p>
          <a:endParaRPr lang="ru-RU"/>
        </a:p>
      </dgm:t>
    </dgm:pt>
    <dgm:pt modelId="{5044C5C3-E0E5-4DE5-843F-4F37C3B4521F}" type="sibTrans" cxnId="{0D07741F-1BFF-469D-869A-CE281B5AFD44}">
      <dgm:prSet/>
      <dgm:spPr/>
      <dgm:t>
        <a:bodyPr/>
        <a:lstStyle/>
        <a:p>
          <a:endParaRPr lang="ru-RU"/>
        </a:p>
      </dgm:t>
    </dgm:pt>
    <dgm:pt modelId="{502BD4B5-9CA1-49F6-A793-DDD957DC942E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</a:rPr>
            <a:t>Жилищные услуги и работы:</a:t>
          </a:r>
        </a:p>
      </dgm:t>
    </dgm:pt>
    <dgm:pt modelId="{BCFCAB7D-440C-42C0-85AA-9D162D5A44F6}" type="parTrans" cxnId="{C6BBFCC9-5ED0-4236-B96D-65BB7029A19A}">
      <dgm:prSet/>
      <dgm:spPr/>
      <dgm:t>
        <a:bodyPr/>
        <a:lstStyle/>
        <a:p>
          <a:endParaRPr lang="ru-RU"/>
        </a:p>
      </dgm:t>
    </dgm:pt>
    <dgm:pt modelId="{07F0B52F-6322-4DF9-AE74-1928BD09612F}" type="sibTrans" cxnId="{C6BBFCC9-5ED0-4236-B96D-65BB7029A19A}">
      <dgm:prSet/>
      <dgm:spPr/>
      <dgm:t>
        <a:bodyPr/>
        <a:lstStyle/>
        <a:p>
          <a:endParaRPr lang="ru-RU"/>
        </a:p>
      </dgm:t>
    </dgm:pt>
    <dgm:pt modelId="{7FBB6DA2-5F19-4CA4-8E1A-A02307CD0C3F}">
      <dgm:prSet custT="1"/>
      <dgm:spPr/>
      <dgm:t>
        <a:bodyPr/>
        <a:lstStyle/>
        <a:p>
          <a:r>
            <a:rPr lang="ru-RU" sz="2100" dirty="0" smtClean="0">
              <a:latin typeface="Times New Roman" pitchFamily="18" charset="0"/>
            </a:rPr>
            <a:t> </a:t>
          </a:r>
          <a:r>
            <a:rPr lang="ru-RU" sz="2000" b="1" dirty="0" smtClean="0">
              <a:latin typeface="Times New Roman" pitchFamily="18" charset="0"/>
            </a:rPr>
            <a:t>по управлению многоквартирным домом;</a:t>
          </a:r>
          <a:endParaRPr lang="ru-RU" sz="2000" b="1" dirty="0"/>
        </a:p>
      </dgm:t>
    </dgm:pt>
    <dgm:pt modelId="{8E16D189-9C79-44D0-9B49-433B87ACB450}" type="parTrans" cxnId="{4313AC09-DA06-4F7F-BECC-785FF8AF5302}">
      <dgm:prSet/>
      <dgm:spPr/>
      <dgm:t>
        <a:bodyPr/>
        <a:lstStyle/>
        <a:p>
          <a:endParaRPr lang="ru-RU"/>
        </a:p>
      </dgm:t>
    </dgm:pt>
    <dgm:pt modelId="{F000355A-0C93-4CFB-8C31-D8F6DD109CFB}" type="sibTrans" cxnId="{4313AC09-DA06-4F7F-BECC-785FF8AF5302}">
      <dgm:prSet/>
      <dgm:spPr/>
      <dgm:t>
        <a:bodyPr/>
        <a:lstStyle/>
        <a:p>
          <a:endParaRPr lang="ru-RU"/>
        </a:p>
      </dgm:t>
    </dgm:pt>
    <dgm:pt modelId="{1B1F8265-4D9D-4D73-B908-2472AE687719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</a:rPr>
            <a:t> по содержанию и ремонту общего имущества в многоквартирном доме.</a:t>
          </a:r>
          <a:endParaRPr lang="ru-RU" sz="2000" b="1" dirty="0"/>
        </a:p>
      </dgm:t>
    </dgm:pt>
    <dgm:pt modelId="{52393005-369D-4530-9903-ACF8360632BF}" type="parTrans" cxnId="{D2DAE030-9DDB-4445-9936-CDBDEEAF498F}">
      <dgm:prSet/>
      <dgm:spPr/>
      <dgm:t>
        <a:bodyPr/>
        <a:lstStyle/>
        <a:p>
          <a:endParaRPr lang="ru-RU"/>
        </a:p>
      </dgm:t>
    </dgm:pt>
    <dgm:pt modelId="{7D448FE7-0F85-4071-964F-D115D795FC27}" type="sibTrans" cxnId="{D2DAE030-9DDB-4445-9936-CDBDEEAF498F}">
      <dgm:prSet/>
      <dgm:spPr/>
      <dgm:t>
        <a:bodyPr/>
        <a:lstStyle/>
        <a:p>
          <a:endParaRPr lang="ru-RU"/>
        </a:p>
      </dgm:t>
    </dgm:pt>
    <dgm:pt modelId="{2546716D-0F5B-4656-9780-9B0BAA1A7FF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</a:rPr>
            <a:t>электроснабжение;</a:t>
          </a:r>
          <a:endParaRPr lang="ru-RU" sz="2000" b="1" dirty="0">
            <a:latin typeface="Times New Roman" pitchFamily="18" charset="0"/>
          </a:endParaRPr>
        </a:p>
      </dgm:t>
    </dgm:pt>
    <dgm:pt modelId="{46E019C1-854C-4C9F-A2F6-C1C992B344E1}" type="parTrans" cxnId="{2D254260-5814-49E1-84B0-235AAF0A2281}">
      <dgm:prSet/>
      <dgm:spPr/>
      <dgm:t>
        <a:bodyPr/>
        <a:lstStyle/>
        <a:p>
          <a:endParaRPr lang="ru-RU"/>
        </a:p>
      </dgm:t>
    </dgm:pt>
    <dgm:pt modelId="{34AF6CF9-F1D4-400E-ADA5-F061D7EECA96}" type="sibTrans" cxnId="{2D254260-5814-49E1-84B0-235AAF0A2281}">
      <dgm:prSet/>
      <dgm:spPr/>
      <dgm:t>
        <a:bodyPr/>
        <a:lstStyle/>
        <a:p>
          <a:endParaRPr lang="ru-RU"/>
        </a:p>
      </dgm:t>
    </dgm:pt>
    <dgm:pt modelId="{ACC1AD93-45CC-4AC4-800A-2DCA191B94B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</a:rPr>
            <a:t>газоснабжение;</a:t>
          </a:r>
          <a:endParaRPr lang="ru-RU" sz="2000" b="1" dirty="0">
            <a:latin typeface="Times New Roman" pitchFamily="18" charset="0"/>
          </a:endParaRPr>
        </a:p>
      </dgm:t>
    </dgm:pt>
    <dgm:pt modelId="{6E5D1B25-80B2-4247-BF1F-70A404A408E7}" type="parTrans" cxnId="{ACFAEDFF-BFE0-4203-BB7D-BCA8B30B51EC}">
      <dgm:prSet/>
      <dgm:spPr/>
      <dgm:t>
        <a:bodyPr/>
        <a:lstStyle/>
        <a:p>
          <a:endParaRPr lang="ru-RU"/>
        </a:p>
      </dgm:t>
    </dgm:pt>
    <dgm:pt modelId="{C4F71EAF-437C-48C4-A05E-71AC6D0B87B4}" type="sibTrans" cxnId="{ACFAEDFF-BFE0-4203-BB7D-BCA8B30B51EC}">
      <dgm:prSet/>
      <dgm:spPr/>
      <dgm:t>
        <a:bodyPr/>
        <a:lstStyle/>
        <a:p>
          <a:endParaRPr lang="ru-RU"/>
        </a:p>
      </dgm:t>
    </dgm:pt>
    <dgm:pt modelId="{16CE223B-08A4-4A43-A749-377C6956C468}">
      <dgm:prSet phldrT="[Текст]"/>
      <dgm:spPr/>
      <dgm:t>
        <a:bodyPr/>
        <a:lstStyle/>
        <a:p>
          <a:endParaRPr lang="ru-RU" sz="2600" dirty="0"/>
        </a:p>
      </dgm:t>
    </dgm:pt>
    <dgm:pt modelId="{9D866884-E474-4A7D-88BD-E00753B93573}" type="parTrans" cxnId="{E277F7F1-962A-4C67-888C-D485FC21A68A}">
      <dgm:prSet/>
      <dgm:spPr/>
      <dgm:t>
        <a:bodyPr/>
        <a:lstStyle/>
        <a:p>
          <a:endParaRPr lang="ru-RU"/>
        </a:p>
      </dgm:t>
    </dgm:pt>
    <dgm:pt modelId="{E20E4D40-8E48-451F-B66E-675942778A2B}" type="sibTrans" cxnId="{E277F7F1-962A-4C67-888C-D485FC21A68A}">
      <dgm:prSet/>
      <dgm:spPr/>
      <dgm:t>
        <a:bodyPr/>
        <a:lstStyle/>
        <a:p>
          <a:endParaRPr lang="ru-RU"/>
        </a:p>
      </dgm:t>
    </dgm:pt>
    <dgm:pt modelId="{4DAC27FC-266F-450A-A2CF-D1AFF1A1F7CC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</a:rPr>
            <a:t>теплоснабжение (отопление).</a:t>
          </a:r>
          <a:endParaRPr lang="ru-RU" sz="2000" b="1" dirty="0">
            <a:latin typeface="Times New Roman" pitchFamily="18" charset="0"/>
          </a:endParaRPr>
        </a:p>
      </dgm:t>
    </dgm:pt>
    <dgm:pt modelId="{0E4AECC2-222F-4CC3-A9E9-A58E12183B2A}" type="parTrans" cxnId="{A1663F0E-8BE9-4320-A57C-F2EB1D859236}">
      <dgm:prSet/>
      <dgm:spPr/>
      <dgm:t>
        <a:bodyPr/>
        <a:lstStyle/>
        <a:p>
          <a:endParaRPr lang="ru-RU"/>
        </a:p>
      </dgm:t>
    </dgm:pt>
    <dgm:pt modelId="{AB91737C-58BF-4E94-8EBB-84EF34EC78C5}" type="sibTrans" cxnId="{A1663F0E-8BE9-4320-A57C-F2EB1D859236}">
      <dgm:prSet/>
      <dgm:spPr/>
      <dgm:t>
        <a:bodyPr/>
        <a:lstStyle/>
        <a:p>
          <a:endParaRPr lang="ru-RU"/>
        </a:p>
      </dgm:t>
    </dgm:pt>
    <dgm:pt modelId="{24F84190-D80C-4762-84DC-DCDF1BB3A38D}" type="pres">
      <dgm:prSet presAssocID="{25479435-5330-4284-9002-CB6930BF4F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C72B0-5EC1-4B7C-8F7A-FD6CE4D2A738}" type="pres">
      <dgm:prSet presAssocID="{502BD4B5-9CA1-49F6-A793-DDD957DC942E}" presName="composite" presStyleCnt="0"/>
      <dgm:spPr/>
    </dgm:pt>
    <dgm:pt modelId="{26E231DC-5AF3-499E-8078-6F8740461BDC}" type="pres">
      <dgm:prSet presAssocID="{502BD4B5-9CA1-49F6-A793-DDD957DC942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11371-1F18-4766-A5BA-EB5F4EA8015B}" type="pres">
      <dgm:prSet presAssocID="{502BD4B5-9CA1-49F6-A793-DDD957DC942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7A2DE-3CB9-4B04-83C1-3BF1D5CCCF3E}" type="pres">
      <dgm:prSet presAssocID="{07F0B52F-6322-4DF9-AE74-1928BD09612F}" presName="space" presStyleCnt="0"/>
      <dgm:spPr/>
    </dgm:pt>
    <dgm:pt modelId="{D0E4662F-06E4-405D-9BF8-825ED665DB4D}" type="pres">
      <dgm:prSet presAssocID="{BF802A40-F3A5-4311-9D0F-16D2239A69A9}" presName="composite" presStyleCnt="0"/>
      <dgm:spPr/>
    </dgm:pt>
    <dgm:pt modelId="{9FCE05CF-98FA-40A5-8714-812763E78FAE}" type="pres">
      <dgm:prSet presAssocID="{BF802A40-F3A5-4311-9D0F-16D2239A69A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BCD67-900A-4DA5-ABB7-0DC7CA3BD6EB}" type="pres">
      <dgm:prSet presAssocID="{BF802A40-F3A5-4311-9D0F-16D2239A69A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9AC30C-1D36-4C68-BDBB-3759E924E8EA}" type="presOf" srcId="{054538AE-8ED9-49EA-BD9F-943368A9BE46}" destId="{027BCD67-900A-4DA5-ABB7-0DC7CA3BD6EB}" srcOrd="0" destOrd="0" presId="urn:microsoft.com/office/officeart/2005/8/layout/hList1"/>
    <dgm:cxn modelId="{A851FB20-D9EB-45B2-83F3-74C9C4A92D7A}" type="presOf" srcId="{4DAC27FC-266F-450A-A2CF-D1AFF1A1F7CC}" destId="{027BCD67-900A-4DA5-ABB7-0DC7CA3BD6EB}" srcOrd="0" destOrd="4" presId="urn:microsoft.com/office/officeart/2005/8/layout/hList1"/>
    <dgm:cxn modelId="{0D07741F-1BFF-469D-869A-CE281B5AFD44}" srcId="{BF802A40-F3A5-4311-9D0F-16D2239A69A9}" destId="{50D8ECA4-0DBD-4055-9A66-04E78146EDF9}" srcOrd="1" destOrd="0" parTransId="{FE3DCB41-AF56-4671-93B0-282889B06228}" sibTransId="{5044C5C3-E0E5-4DE5-843F-4F37C3B4521F}"/>
    <dgm:cxn modelId="{F6DE85B0-D7F9-4B15-8248-203A9110503A}" type="presOf" srcId="{2546716D-0F5B-4656-9780-9B0BAA1A7FFB}" destId="{027BCD67-900A-4DA5-ABB7-0DC7CA3BD6EB}" srcOrd="0" destOrd="2" presId="urn:microsoft.com/office/officeart/2005/8/layout/hList1"/>
    <dgm:cxn modelId="{2D254260-5814-49E1-84B0-235AAF0A2281}" srcId="{BF802A40-F3A5-4311-9D0F-16D2239A69A9}" destId="{2546716D-0F5B-4656-9780-9B0BAA1A7FFB}" srcOrd="2" destOrd="0" parTransId="{46E019C1-854C-4C9F-A2F6-C1C992B344E1}" sibTransId="{34AF6CF9-F1D4-400E-ADA5-F061D7EECA96}"/>
    <dgm:cxn modelId="{A1663F0E-8BE9-4320-A57C-F2EB1D859236}" srcId="{BF802A40-F3A5-4311-9D0F-16D2239A69A9}" destId="{4DAC27FC-266F-450A-A2CF-D1AFF1A1F7CC}" srcOrd="4" destOrd="0" parTransId="{0E4AECC2-222F-4CC3-A9E9-A58E12183B2A}" sibTransId="{AB91737C-58BF-4E94-8EBB-84EF34EC78C5}"/>
    <dgm:cxn modelId="{9EC594A9-1409-45DC-92E4-46B1B3127317}" type="presOf" srcId="{16CE223B-08A4-4A43-A749-377C6956C468}" destId="{027BCD67-900A-4DA5-ABB7-0DC7CA3BD6EB}" srcOrd="0" destOrd="5" presId="urn:microsoft.com/office/officeart/2005/8/layout/hList1"/>
    <dgm:cxn modelId="{B9E7B424-0C4C-4FED-9DBD-E5F178D0D4E8}" type="presOf" srcId="{50D8ECA4-0DBD-4055-9A66-04E78146EDF9}" destId="{027BCD67-900A-4DA5-ABB7-0DC7CA3BD6EB}" srcOrd="0" destOrd="1" presId="urn:microsoft.com/office/officeart/2005/8/layout/hList1"/>
    <dgm:cxn modelId="{D2DAE030-9DDB-4445-9936-CDBDEEAF498F}" srcId="{502BD4B5-9CA1-49F6-A793-DDD957DC942E}" destId="{1B1F8265-4D9D-4D73-B908-2472AE687719}" srcOrd="1" destOrd="0" parTransId="{52393005-369D-4530-9903-ACF8360632BF}" sibTransId="{7D448FE7-0F85-4071-964F-D115D795FC27}"/>
    <dgm:cxn modelId="{6F0D57AD-A6CA-4C4F-8C81-04DBDE8950AC}" srcId="{BF802A40-F3A5-4311-9D0F-16D2239A69A9}" destId="{054538AE-8ED9-49EA-BD9F-943368A9BE46}" srcOrd="0" destOrd="0" parTransId="{1623D6A6-1713-45ED-871D-DDA87994EC4B}" sibTransId="{4563AB9A-4467-46A1-85D7-1BF9097C5997}"/>
    <dgm:cxn modelId="{E277F7F1-962A-4C67-888C-D485FC21A68A}" srcId="{BF802A40-F3A5-4311-9D0F-16D2239A69A9}" destId="{16CE223B-08A4-4A43-A749-377C6956C468}" srcOrd="5" destOrd="0" parTransId="{9D866884-E474-4A7D-88BD-E00753B93573}" sibTransId="{E20E4D40-8E48-451F-B66E-675942778A2B}"/>
    <dgm:cxn modelId="{F6FA1E69-D474-4A35-AE3A-1B2C70C9E220}" srcId="{25479435-5330-4284-9002-CB6930BF4F74}" destId="{BF802A40-F3A5-4311-9D0F-16D2239A69A9}" srcOrd="1" destOrd="0" parTransId="{95B89CEA-082F-4F55-BAD7-4F5102DA5011}" sibTransId="{E879ED7B-EAEA-4659-A060-FDBCFB6F0DA0}"/>
    <dgm:cxn modelId="{4313AC09-DA06-4F7F-BECC-785FF8AF5302}" srcId="{502BD4B5-9CA1-49F6-A793-DDD957DC942E}" destId="{7FBB6DA2-5F19-4CA4-8E1A-A02307CD0C3F}" srcOrd="0" destOrd="0" parTransId="{8E16D189-9C79-44D0-9B49-433B87ACB450}" sibTransId="{F000355A-0C93-4CFB-8C31-D8F6DD109CFB}"/>
    <dgm:cxn modelId="{C6BBFCC9-5ED0-4236-B96D-65BB7029A19A}" srcId="{25479435-5330-4284-9002-CB6930BF4F74}" destId="{502BD4B5-9CA1-49F6-A793-DDD957DC942E}" srcOrd="0" destOrd="0" parTransId="{BCFCAB7D-440C-42C0-85AA-9D162D5A44F6}" sibTransId="{07F0B52F-6322-4DF9-AE74-1928BD09612F}"/>
    <dgm:cxn modelId="{9EAB18AA-788E-4C1F-9F12-96708874A192}" type="presOf" srcId="{BF802A40-F3A5-4311-9D0F-16D2239A69A9}" destId="{9FCE05CF-98FA-40A5-8714-812763E78FAE}" srcOrd="0" destOrd="0" presId="urn:microsoft.com/office/officeart/2005/8/layout/hList1"/>
    <dgm:cxn modelId="{D6211193-0F8E-421C-828B-462F497545A3}" type="presOf" srcId="{502BD4B5-9CA1-49F6-A793-DDD957DC942E}" destId="{26E231DC-5AF3-499E-8078-6F8740461BDC}" srcOrd="0" destOrd="0" presId="urn:microsoft.com/office/officeart/2005/8/layout/hList1"/>
    <dgm:cxn modelId="{5C148944-4E54-4257-8CED-13A7885C1072}" type="presOf" srcId="{1B1F8265-4D9D-4D73-B908-2472AE687719}" destId="{94011371-1F18-4766-A5BA-EB5F4EA8015B}" srcOrd="0" destOrd="1" presId="urn:microsoft.com/office/officeart/2005/8/layout/hList1"/>
    <dgm:cxn modelId="{546B5F9D-DEA7-4108-B79D-7A9F3669262C}" type="presOf" srcId="{25479435-5330-4284-9002-CB6930BF4F74}" destId="{24F84190-D80C-4762-84DC-DCDF1BB3A38D}" srcOrd="0" destOrd="0" presId="urn:microsoft.com/office/officeart/2005/8/layout/hList1"/>
    <dgm:cxn modelId="{FC1D88BE-6753-487C-A541-427568DFFF3F}" type="presOf" srcId="{ACC1AD93-45CC-4AC4-800A-2DCA191B94B4}" destId="{027BCD67-900A-4DA5-ABB7-0DC7CA3BD6EB}" srcOrd="0" destOrd="3" presId="urn:microsoft.com/office/officeart/2005/8/layout/hList1"/>
    <dgm:cxn modelId="{430CD3F7-6C3D-4712-A476-9C8B007DA978}" type="presOf" srcId="{7FBB6DA2-5F19-4CA4-8E1A-A02307CD0C3F}" destId="{94011371-1F18-4766-A5BA-EB5F4EA8015B}" srcOrd="0" destOrd="0" presId="urn:microsoft.com/office/officeart/2005/8/layout/hList1"/>
    <dgm:cxn modelId="{ACFAEDFF-BFE0-4203-BB7D-BCA8B30B51EC}" srcId="{BF802A40-F3A5-4311-9D0F-16D2239A69A9}" destId="{ACC1AD93-45CC-4AC4-800A-2DCA191B94B4}" srcOrd="3" destOrd="0" parTransId="{6E5D1B25-80B2-4247-BF1F-70A404A408E7}" sibTransId="{C4F71EAF-437C-48C4-A05E-71AC6D0B87B4}"/>
    <dgm:cxn modelId="{78A51447-941D-4AD7-83B2-B6CDE4887FBD}" type="presParOf" srcId="{24F84190-D80C-4762-84DC-DCDF1BB3A38D}" destId="{5AAC72B0-5EC1-4B7C-8F7A-FD6CE4D2A738}" srcOrd="0" destOrd="0" presId="urn:microsoft.com/office/officeart/2005/8/layout/hList1"/>
    <dgm:cxn modelId="{1D91E621-7D1E-43FC-9E90-49B9550456CA}" type="presParOf" srcId="{5AAC72B0-5EC1-4B7C-8F7A-FD6CE4D2A738}" destId="{26E231DC-5AF3-499E-8078-6F8740461BDC}" srcOrd="0" destOrd="0" presId="urn:microsoft.com/office/officeart/2005/8/layout/hList1"/>
    <dgm:cxn modelId="{07572C1C-EF8D-4C22-908C-348B2D988DE5}" type="presParOf" srcId="{5AAC72B0-5EC1-4B7C-8F7A-FD6CE4D2A738}" destId="{94011371-1F18-4766-A5BA-EB5F4EA8015B}" srcOrd="1" destOrd="0" presId="urn:microsoft.com/office/officeart/2005/8/layout/hList1"/>
    <dgm:cxn modelId="{23AB0963-DE13-41C4-B731-2830C7E69DAA}" type="presParOf" srcId="{24F84190-D80C-4762-84DC-DCDF1BB3A38D}" destId="{F477A2DE-3CB9-4B04-83C1-3BF1D5CCCF3E}" srcOrd="1" destOrd="0" presId="urn:microsoft.com/office/officeart/2005/8/layout/hList1"/>
    <dgm:cxn modelId="{86964C8C-536B-4BFF-B7A2-23B2C9413288}" type="presParOf" srcId="{24F84190-D80C-4762-84DC-DCDF1BB3A38D}" destId="{D0E4662F-06E4-405D-9BF8-825ED665DB4D}" srcOrd="2" destOrd="0" presId="urn:microsoft.com/office/officeart/2005/8/layout/hList1"/>
    <dgm:cxn modelId="{B88F6D2B-66C4-401E-AE4A-03926136D1DE}" type="presParOf" srcId="{D0E4662F-06E4-405D-9BF8-825ED665DB4D}" destId="{9FCE05CF-98FA-40A5-8714-812763E78FAE}" srcOrd="0" destOrd="0" presId="urn:microsoft.com/office/officeart/2005/8/layout/hList1"/>
    <dgm:cxn modelId="{6BF6745B-0DE1-4ABC-8B5C-F981D3847BF6}" type="presParOf" srcId="{D0E4662F-06E4-405D-9BF8-825ED665DB4D}" destId="{027BCD67-900A-4DA5-ABB7-0DC7CA3BD6E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E231DC-5AF3-499E-8078-6F8740461BDC}">
      <dsp:nvSpPr>
        <dsp:cNvPr id="0" name=""/>
        <dsp:cNvSpPr/>
      </dsp:nvSpPr>
      <dsp:spPr>
        <a:xfrm>
          <a:off x="35" y="604558"/>
          <a:ext cx="3375884" cy="10653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itchFamily="18" charset="0"/>
            </a:rPr>
            <a:t>Жилищные услуги и работы:</a:t>
          </a:r>
        </a:p>
      </dsp:txBody>
      <dsp:txXfrm>
        <a:off x="35" y="604558"/>
        <a:ext cx="3375884" cy="1065380"/>
      </dsp:txXfrm>
    </dsp:sp>
    <dsp:sp modelId="{94011371-1F18-4766-A5BA-EB5F4EA8015B}">
      <dsp:nvSpPr>
        <dsp:cNvPr id="0" name=""/>
        <dsp:cNvSpPr/>
      </dsp:nvSpPr>
      <dsp:spPr>
        <a:xfrm>
          <a:off x="35" y="1669939"/>
          <a:ext cx="3375884" cy="270982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</a:rPr>
            <a:t> </a:t>
          </a:r>
          <a:r>
            <a:rPr lang="ru-RU" sz="2000" b="1" kern="1200" dirty="0" smtClean="0">
              <a:latin typeface="Times New Roman" pitchFamily="18" charset="0"/>
            </a:rPr>
            <a:t>по управлению многоквартирным домом;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</a:rPr>
            <a:t> по содержанию и ремонту общего имущества в многоквартирном доме.</a:t>
          </a:r>
          <a:endParaRPr lang="ru-RU" sz="2000" b="1" kern="1200" dirty="0"/>
        </a:p>
      </dsp:txBody>
      <dsp:txXfrm>
        <a:off x="35" y="1669939"/>
        <a:ext cx="3375884" cy="2709829"/>
      </dsp:txXfrm>
    </dsp:sp>
    <dsp:sp modelId="{9FCE05CF-98FA-40A5-8714-812763E78FAE}">
      <dsp:nvSpPr>
        <dsp:cNvPr id="0" name=""/>
        <dsp:cNvSpPr/>
      </dsp:nvSpPr>
      <dsp:spPr>
        <a:xfrm>
          <a:off x="3848543" y="604558"/>
          <a:ext cx="3375884" cy="10653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itchFamily="18" charset="0"/>
            </a:rPr>
            <a:t>Коммунальные услуги:</a:t>
          </a:r>
          <a:endParaRPr lang="ru-RU" sz="3000" kern="1200" dirty="0"/>
        </a:p>
      </dsp:txBody>
      <dsp:txXfrm>
        <a:off x="3848543" y="604558"/>
        <a:ext cx="3375884" cy="1065380"/>
      </dsp:txXfrm>
    </dsp:sp>
    <dsp:sp modelId="{027BCD67-900A-4DA5-ABB7-0DC7CA3BD6EB}">
      <dsp:nvSpPr>
        <dsp:cNvPr id="0" name=""/>
        <dsp:cNvSpPr/>
      </dsp:nvSpPr>
      <dsp:spPr>
        <a:xfrm>
          <a:off x="3848543" y="1669939"/>
          <a:ext cx="3375884" cy="270982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</a:rPr>
            <a:t> холодное и горячее водоснабжение;</a:t>
          </a:r>
          <a:endParaRPr lang="ru-RU" sz="2000" b="1" kern="1200" dirty="0">
            <a:latin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</a:rPr>
            <a:t> водоотведение;</a:t>
          </a:r>
          <a:endParaRPr lang="ru-RU" sz="2000" b="1" kern="1200" dirty="0">
            <a:latin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</a:rPr>
            <a:t>электроснабжение;</a:t>
          </a:r>
          <a:endParaRPr lang="ru-RU" sz="2000" b="1" kern="1200" dirty="0">
            <a:latin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</a:rPr>
            <a:t>газоснабжение;</a:t>
          </a:r>
          <a:endParaRPr lang="ru-RU" sz="2000" b="1" kern="1200" dirty="0">
            <a:latin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</a:rPr>
            <a:t>теплоснабжение (отопление).</a:t>
          </a:r>
          <a:endParaRPr lang="ru-RU" sz="2000" b="1" kern="1200" dirty="0">
            <a:latin typeface="Times New Roman" pitchFamily="18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600" kern="1200" dirty="0"/>
        </a:p>
      </dsp:txBody>
      <dsp:txXfrm>
        <a:off x="3848543" y="1669939"/>
        <a:ext cx="3375884" cy="2709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0.26933</cdr:x>
      <cdr:y>0.11088</cdr:y>
    </cdr:from>
    <cdr:to>
      <cdr:x>0.74055</cdr:x>
      <cdr:y>0.16362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543800">
          <a:off x="2462736" y="651667"/>
          <a:ext cx="4308860" cy="30998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0.4055</cdr:x>
      <cdr:y>0.24527</cdr:y>
    </cdr:from>
    <cdr:to>
      <cdr:x>0.61812</cdr:x>
      <cdr:y>0.38543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07904" y="1512168"/>
          <a:ext cx="194421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rgbClr val="92D050"/>
              </a:solidFill>
            </a:rPr>
            <a:t>-12,54%</a:t>
          </a:r>
          <a:endParaRPr lang="ru-RU" sz="3600" b="1" dirty="0">
            <a:solidFill>
              <a:srgbClr val="92D05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0.26933</cdr:x>
      <cdr:y>0.11088</cdr:y>
    </cdr:from>
    <cdr:to>
      <cdr:x>0.74055</cdr:x>
      <cdr:y>0.16362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543800">
          <a:off x="2462736" y="651667"/>
          <a:ext cx="4308860" cy="30998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0.4055</cdr:x>
      <cdr:y>0.24527</cdr:y>
    </cdr:from>
    <cdr:to>
      <cdr:x>0.61812</cdr:x>
      <cdr:y>0.38543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07904" y="1512168"/>
          <a:ext cx="194421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rgbClr val="92D050"/>
              </a:solidFill>
            </a:rPr>
            <a:t>-29,12%</a:t>
          </a:r>
          <a:endParaRPr lang="ru-RU" sz="3600" b="1" dirty="0">
            <a:solidFill>
              <a:srgbClr val="92D05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0.25649</cdr:x>
      <cdr:y>0.05746</cdr:y>
    </cdr:from>
    <cdr:to>
      <cdr:x>0.72771</cdr:x>
      <cdr:y>0.1102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1262753">
          <a:off x="2345317" y="354247"/>
          <a:ext cx="4308835" cy="32515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0.4055</cdr:x>
      <cdr:y>0.24527</cdr:y>
    </cdr:from>
    <cdr:to>
      <cdr:x>0.61812</cdr:x>
      <cdr:y>0.38543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07904" y="1512168"/>
          <a:ext cx="194421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rgbClr val="FF0000"/>
              </a:solidFill>
            </a:rPr>
            <a:t>+8,6%</a:t>
          </a:r>
          <a:endParaRPr lang="ru-RU" sz="36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0.22434</cdr:x>
      <cdr:y>0.06453</cdr:y>
    </cdr:from>
    <cdr:to>
      <cdr:x>0.69556</cdr:x>
      <cdr:y>0.11727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1074992">
          <a:off x="2051377" y="397857"/>
          <a:ext cx="4308835" cy="32515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0.4055</cdr:x>
      <cdr:y>0.24527</cdr:y>
    </cdr:from>
    <cdr:to>
      <cdr:x>0.61812</cdr:x>
      <cdr:y>0.38543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07904" y="1512168"/>
          <a:ext cx="194421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rgbClr val="FF0000"/>
              </a:solidFill>
            </a:rPr>
            <a:t>+23%</a:t>
          </a:r>
          <a:endParaRPr lang="ru-RU" sz="36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0.25651</cdr:x>
      <cdr:y>0.05478</cdr:y>
    </cdr:from>
    <cdr:to>
      <cdr:x>0.72773</cdr:x>
      <cdr:y>0.10752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1405276">
          <a:off x="2345502" y="337730"/>
          <a:ext cx="4308835" cy="32515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0.4055</cdr:x>
      <cdr:y>0.24527</cdr:y>
    </cdr:from>
    <cdr:to>
      <cdr:x>0.61812</cdr:x>
      <cdr:y>0.38543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07904" y="1512168"/>
          <a:ext cx="194421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rgbClr val="FF0000"/>
              </a:solidFill>
            </a:rPr>
            <a:t>+4,48%</a:t>
          </a:r>
          <a:endParaRPr lang="ru-RU" sz="3600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0.23292</cdr:x>
      <cdr:y>0.05222</cdr:y>
    </cdr:from>
    <cdr:to>
      <cdr:x>0.70414</cdr:x>
      <cdr:y>0.10496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1314880">
          <a:off x="2129790" y="321936"/>
          <a:ext cx="4308835" cy="32515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0.4055</cdr:x>
      <cdr:y>0.24527</cdr:y>
    </cdr:from>
    <cdr:to>
      <cdr:x>0.61812</cdr:x>
      <cdr:y>0.38543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07904" y="1512168"/>
          <a:ext cx="194421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rgbClr val="FF0000"/>
              </a:solidFill>
            </a:rPr>
            <a:t>+19,54%</a:t>
          </a:r>
          <a:endParaRPr lang="ru-RU" sz="3600" b="1" dirty="0">
            <a:solidFill>
              <a:srgbClr val="FF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0.32914</cdr:x>
      <cdr:y>0.29063</cdr:y>
    </cdr:from>
    <cdr:to>
      <cdr:x>0.80036</cdr:x>
      <cdr:y>0.34337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428990">
          <a:off x="3009647" y="1791826"/>
          <a:ext cx="4308835" cy="32515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0.4055</cdr:x>
      <cdr:y>0.44382</cdr:y>
    </cdr:from>
    <cdr:to>
      <cdr:x>0.61812</cdr:x>
      <cdr:y>0.67741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07892" y="2736304"/>
          <a:ext cx="1944197" cy="144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solidFill>
                <a:srgbClr val="92D050"/>
              </a:solidFill>
            </a:rPr>
            <a:t>-73,36%</a:t>
          </a:r>
          <a:endParaRPr lang="ru-RU" sz="3600" b="1" dirty="0">
            <a:solidFill>
              <a:srgbClr val="92D05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397EF-08A7-49A3-8792-109684DA0E42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C9C20-1E4F-4577-8AF5-F355654BA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3E35F-4601-4A03-8A96-6494EF6394E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29BD-2DF0-41BE-B51E-7564674B1761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9FCCB-AE85-43BD-B4E7-7C4E86024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29BD-2DF0-41BE-B51E-7564674B1761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9FCCB-AE85-43BD-B4E7-7C4E8602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29BD-2DF0-41BE-B51E-7564674B1761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9FCCB-AE85-43BD-B4E7-7C4E8602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29BD-2DF0-41BE-B51E-7564674B1761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9FCCB-AE85-43BD-B4E7-7C4E8602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29BD-2DF0-41BE-B51E-7564674B1761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9FCCB-AE85-43BD-B4E7-7C4E86024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29BD-2DF0-41BE-B51E-7564674B1761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9FCCB-AE85-43BD-B4E7-7C4E8602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29BD-2DF0-41BE-B51E-7564674B1761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9FCCB-AE85-43BD-B4E7-7C4E86024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29BD-2DF0-41BE-B51E-7564674B1761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9FCCB-AE85-43BD-B4E7-7C4E8602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29BD-2DF0-41BE-B51E-7564674B1761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9FCCB-AE85-43BD-B4E7-7C4E8602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29BD-2DF0-41BE-B51E-7564674B1761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9FCCB-AE85-43BD-B4E7-7C4E8602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D5829BD-2DF0-41BE-B51E-7564674B1761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679FCCB-AE85-43BD-B4E7-7C4E8602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D5829BD-2DF0-41BE-B51E-7564674B1761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679FCCB-AE85-43BD-B4E7-7C4E8602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0"/>
            <a:ext cx="8229600" cy="15716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 руководителя</a:t>
            </a:r>
            <a:br>
              <a:rPr lang="ru-RU" sz="28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МБУ </a:t>
            </a:r>
            <a:r>
              <a:rPr lang="ru-RU" sz="28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«Департамент ЖКХ </a:t>
            </a: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ЗМР РТ»</a:t>
            </a:r>
            <a:br>
              <a:rPr lang="ru-RU" sz="28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Анисимова </a:t>
            </a:r>
            <a:r>
              <a:rPr lang="ru-RU" sz="36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О.В</a:t>
            </a: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 улучшении качества предоставления услуг в жилищно-коммунальном хозяйстве Зеленодольского муниципального района</a:t>
            </a:r>
            <a:r>
              <a:rPr lang="ru-RU" sz="3600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sz="3600" dirty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5935" y="5984413"/>
            <a:ext cx="1386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600" spc="-10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2016 </a:t>
            </a:r>
            <a:r>
              <a:rPr lang="ru-RU" sz="3600" spc="-1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г.</a:t>
            </a:r>
          </a:p>
        </p:txBody>
      </p:sp>
    </p:spTree>
    <p:extLst>
      <p:ext uri="{BB962C8B-B14F-4D97-AF65-F5344CB8AC3E}">
        <p14:creationId xmlns="" xmlns:p14="http://schemas.microsoft.com/office/powerpoint/2010/main" val="39042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Отопление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Канализация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Горячее водоснабжение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Уборка подъездов и придомовой территории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1"/>
          <p:cNvGraphicFramePr>
            <a:graphicFrameLocks/>
          </p:cNvGraphicFramePr>
          <p:nvPr/>
        </p:nvGraphicFramePr>
        <p:xfrm>
          <a:off x="0" y="836613"/>
          <a:ext cx="9144000" cy="602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400" spc="-1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Собираемость за ЖКУ </a:t>
            </a:r>
            <a:r>
              <a:rPr lang="ru-RU" sz="2400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ЗМР –в 201</a:t>
            </a:r>
            <a:r>
              <a:rPr lang="en-US" sz="2400" spc="-1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ru-RU" sz="2400" spc="-1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,2015, 2016 годах </a:t>
            </a:r>
            <a:r>
              <a:rPr lang="ru-RU" sz="2400" spc="-1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(%)</a:t>
            </a:r>
          </a:p>
          <a:p>
            <a:pPr algn="ctr">
              <a:defRPr sz="216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ru-RU" sz="2400" spc="-1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Программы поставщиков коммунальных услуг</a:t>
            </a:r>
          </a:p>
        </p:txBody>
      </p:sp>
      <p:pic>
        <p:nvPicPr>
          <p:cNvPr id="3" name="Рисунок 2" descr="Энергоцент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1" y="590550"/>
            <a:ext cx="2630066" cy="17416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91880" y="692696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Модернизация </a:t>
            </a:r>
            <a:r>
              <a:rPr lang="ru-RU" dirty="0" smtClean="0"/>
              <a:t>системы теплоснабжения в с.Осиново на основании концессионного соглашения с ОАО «</a:t>
            </a:r>
            <a:r>
              <a:rPr lang="ru-RU" dirty="0" err="1" smtClean="0"/>
              <a:t>Капитал-энерго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5" name="Рисунок 4" descr="Станция обезжелезиван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564904"/>
            <a:ext cx="2696926" cy="18722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63888" y="4941168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Реконструкция ОАО </a:t>
            </a:r>
            <a:r>
              <a:rPr lang="ru-RU" dirty="0" smtClean="0"/>
              <a:t>«</a:t>
            </a:r>
            <a:r>
              <a:rPr lang="ru-RU" dirty="0" err="1" smtClean="0"/>
              <a:t>Зеленодольское</a:t>
            </a:r>
            <a:r>
              <a:rPr lang="ru-RU" dirty="0" smtClean="0"/>
              <a:t> ПТС» </a:t>
            </a:r>
            <a:r>
              <a:rPr lang="ru-RU" dirty="0" smtClean="0"/>
              <a:t>систем </a:t>
            </a:r>
            <a:r>
              <a:rPr lang="ru-RU" dirty="0" smtClean="0"/>
              <a:t>теплоснабжения г.Зеленодольска за счет федеральной </a:t>
            </a:r>
            <a:r>
              <a:rPr lang="ru-RU" dirty="0" smtClean="0"/>
              <a:t>субсидии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2780928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Введение </a:t>
            </a:r>
            <a:r>
              <a:rPr lang="ru-RU" dirty="0" smtClean="0"/>
              <a:t>в эксплуатацию станции обезжелезивания в восточной части г.Зеленодольска</a:t>
            </a:r>
            <a:endParaRPr lang="ru-RU" dirty="0"/>
          </a:p>
        </p:txBody>
      </p:sp>
      <p:pic>
        <p:nvPicPr>
          <p:cNvPr id="8" name="Picture 3" descr="C:\Documents and Settings\Admin\Рабочий стол\фото к слайдам\Фото 2 мая!!!\IMG_06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653136"/>
            <a:ext cx="2664295" cy="19982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4"/>
          <p:cNvSpPr>
            <a:spLocks noChangeArrowheads="1"/>
          </p:cNvSpPr>
          <p:nvPr/>
        </p:nvSpPr>
        <p:spPr bwMode="auto">
          <a:xfrm>
            <a:off x="1403350" y="1340768"/>
            <a:ext cx="6697663" cy="10795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76463" y="1484784"/>
            <a:ext cx="49158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Лимит финансирования </a:t>
            </a:r>
            <a:r>
              <a:rPr lang="ru-RU" sz="2000" b="1" i="1" dirty="0" smtClean="0">
                <a:solidFill>
                  <a:schemeClr val="bg1"/>
                </a:solidFill>
              </a:rPr>
              <a:t>– 23</a:t>
            </a:r>
            <a:r>
              <a:rPr lang="en-US" sz="2000" b="1" i="1" dirty="0" smtClean="0">
                <a:solidFill>
                  <a:schemeClr val="bg1"/>
                </a:solidFill>
              </a:rPr>
              <a:t>2</a:t>
            </a:r>
            <a:r>
              <a:rPr lang="ru-RU" sz="2000" b="1" i="1" dirty="0" smtClean="0">
                <a:solidFill>
                  <a:schemeClr val="bg1"/>
                </a:solidFill>
              </a:rPr>
              <a:t>,</a:t>
            </a:r>
            <a:r>
              <a:rPr lang="en-US" sz="2000" b="1" i="1" dirty="0" smtClean="0">
                <a:solidFill>
                  <a:schemeClr val="bg1"/>
                </a:solidFill>
              </a:rPr>
              <a:t>5</a:t>
            </a:r>
            <a:r>
              <a:rPr lang="ru-RU" sz="2000" b="1" i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>
                <a:solidFill>
                  <a:schemeClr val="bg1"/>
                </a:solidFill>
              </a:rPr>
              <a:t>млн.руб</a:t>
            </a:r>
            <a:r>
              <a:rPr lang="ru-RU" sz="2000" b="1" i="1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3</a:t>
            </a:r>
            <a:r>
              <a:rPr lang="en-US" sz="2000" b="1" i="1" dirty="0" smtClean="0">
                <a:solidFill>
                  <a:schemeClr val="bg1"/>
                </a:solidFill>
              </a:rPr>
              <a:t>5</a:t>
            </a:r>
            <a:r>
              <a:rPr lang="ru-RU" sz="2000" b="1" i="1" dirty="0" smtClean="0">
                <a:solidFill>
                  <a:schemeClr val="bg1"/>
                </a:solidFill>
              </a:rPr>
              <a:t> домов, 116,7 тыс.кв.м., 4884 жителей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3077" name="Oval 8"/>
          <p:cNvSpPr>
            <a:spLocks noChangeArrowheads="1"/>
          </p:cNvSpPr>
          <p:nvPr/>
        </p:nvSpPr>
        <p:spPr bwMode="auto">
          <a:xfrm>
            <a:off x="4644008" y="3861048"/>
            <a:ext cx="1655762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i="1" dirty="0" err="1">
                <a:solidFill>
                  <a:schemeClr val="bg1"/>
                </a:solidFill>
              </a:rPr>
              <a:t>с.Айша</a:t>
            </a:r>
            <a:endParaRPr lang="ru-RU" sz="1400" b="1" i="1" dirty="0">
              <a:solidFill>
                <a:schemeClr val="bg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3,3 млн.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2 МКД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3079" name="Oval 12"/>
          <p:cNvSpPr>
            <a:spLocks noChangeArrowheads="1"/>
          </p:cNvSpPr>
          <p:nvPr/>
        </p:nvSpPr>
        <p:spPr bwMode="auto">
          <a:xfrm>
            <a:off x="7308850" y="3212431"/>
            <a:ext cx="1657350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i="1" dirty="0" err="1">
                <a:solidFill>
                  <a:schemeClr val="bg1"/>
                </a:solidFill>
              </a:rPr>
              <a:t>пгт.Нижние</a:t>
            </a:r>
            <a:endParaRPr lang="ru-RU" sz="1400" b="1" i="1" dirty="0">
              <a:solidFill>
                <a:schemeClr val="bg1"/>
              </a:solidFill>
            </a:endParaRPr>
          </a:p>
          <a:p>
            <a:pPr algn="ctr"/>
            <a:r>
              <a:rPr lang="ru-RU" sz="1400" b="1" i="1" dirty="0">
                <a:solidFill>
                  <a:schemeClr val="bg1"/>
                </a:solidFill>
              </a:rPr>
              <a:t> Вязовые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4,4 млн.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1 МКД</a:t>
            </a:r>
            <a:endParaRPr lang="ru-RU" b="1" i="1" dirty="0">
              <a:solidFill>
                <a:srgbClr val="FF0066"/>
              </a:solidFill>
            </a:endParaRPr>
          </a:p>
        </p:txBody>
      </p:sp>
      <p:sp>
        <p:nvSpPr>
          <p:cNvPr id="3080" name="Oval 13"/>
          <p:cNvSpPr>
            <a:spLocks noChangeArrowheads="1"/>
          </p:cNvSpPr>
          <p:nvPr/>
        </p:nvSpPr>
        <p:spPr bwMode="auto">
          <a:xfrm>
            <a:off x="2843808" y="3861048"/>
            <a:ext cx="1655762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>
              <a:solidFill>
                <a:schemeClr val="bg1"/>
              </a:solidFill>
            </a:endParaRPr>
          </a:p>
          <a:p>
            <a:pPr algn="ctr"/>
            <a:r>
              <a:rPr lang="ru-RU" sz="1400" b="1" i="1" dirty="0" err="1">
                <a:solidFill>
                  <a:schemeClr val="bg1"/>
                </a:solidFill>
              </a:rPr>
              <a:t>пгт.Васильево</a:t>
            </a:r>
            <a:endParaRPr lang="ru-RU" sz="1400" b="1" i="1" dirty="0">
              <a:solidFill>
                <a:schemeClr val="bg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20,9 млн.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4 МКД</a:t>
            </a:r>
            <a:endParaRPr lang="ru-RU" b="1" i="1" dirty="0">
              <a:solidFill>
                <a:srgbClr val="FF0066"/>
              </a:solidFill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81" name="Oval 14"/>
          <p:cNvSpPr>
            <a:spLocks noChangeArrowheads="1"/>
          </p:cNvSpPr>
          <p:nvPr/>
        </p:nvSpPr>
        <p:spPr bwMode="auto">
          <a:xfrm>
            <a:off x="179388" y="3283868"/>
            <a:ext cx="1728787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3084" name="Text Box 22"/>
          <p:cNvSpPr txBox="1">
            <a:spLocks noChangeArrowheads="1"/>
          </p:cNvSpPr>
          <p:nvPr/>
        </p:nvSpPr>
        <p:spPr bwMode="auto">
          <a:xfrm>
            <a:off x="0" y="3343905"/>
            <a:ext cx="20510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 dirty="0" err="1" smtClean="0">
                <a:solidFill>
                  <a:schemeClr val="bg1"/>
                </a:solidFill>
              </a:rPr>
              <a:t>г.Зеленодольск</a:t>
            </a:r>
            <a:endParaRPr lang="ru-RU" sz="1400" b="1" i="1" dirty="0">
              <a:solidFill>
                <a:schemeClr val="bg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186,7 млн.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19 МКД</a:t>
            </a:r>
            <a:endParaRPr lang="ru-RU" b="1" i="1" dirty="0">
              <a:solidFill>
                <a:srgbClr val="FF0066"/>
              </a:solidFill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085" name="Line 28"/>
          <p:cNvSpPr>
            <a:spLocks noChangeShapeType="1"/>
          </p:cNvSpPr>
          <p:nvPr/>
        </p:nvSpPr>
        <p:spPr bwMode="auto">
          <a:xfrm>
            <a:off x="5292080" y="2420887"/>
            <a:ext cx="144016" cy="15121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Line 30"/>
          <p:cNvSpPr>
            <a:spLocks noChangeShapeType="1"/>
          </p:cNvSpPr>
          <p:nvPr/>
        </p:nvSpPr>
        <p:spPr bwMode="auto">
          <a:xfrm flipH="1">
            <a:off x="3563887" y="2420268"/>
            <a:ext cx="287386" cy="14407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Line 32"/>
          <p:cNvSpPr>
            <a:spLocks noChangeShapeType="1"/>
          </p:cNvSpPr>
          <p:nvPr/>
        </p:nvSpPr>
        <p:spPr bwMode="auto">
          <a:xfrm flipH="1">
            <a:off x="971550" y="2348831"/>
            <a:ext cx="2160588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9" name="Line 33"/>
          <p:cNvSpPr>
            <a:spLocks noChangeShapeType="1"/>
          </p:cNvSpPr>
          <p:nvPr/>
        </p:nvSpPr>
        <p:spPr bwMode="auto">
          <a:xfrm>
            <a:off x="6011863" y="2348831"/>
            <a:ext cx="2160587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pc="-1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Основные показатели Краткосрочного плана реализации в 2016 году долгосрочной республиканской программы капитального ремонта  многоквартирных домов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403648" y="4653136"/>
            <a:ext cx="1655762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>
              <a:solidFill>
                <a:schemeClr val="bg1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bg1"/>
                </a:solidFill>
              </a:rPr>
              <a:t>с.Б.Ключи</a:t>
            </a:r>
            <a:endParaRPr lang="ru-RU" sz="1400" b="1" i="1" dirty="0">
              <a:solidFill>
                <a:schemeClr val="bg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1,4млн.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1 МКД</a:t>
            </a:r>
            <a:endParaRPr lang="ru-RU" b="1" i="1" dirty="0">
              <a:solidFill>
                <a:srgbClr val="FF0066"/>
              </a:solidFill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6300192" y="4869160"/>
            <a:ext cx="1655762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>
              <a:solidFill>
                <a:schemeClr val="bg1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bg1"/>
                </a:solidFill>
              </a:rPr>
              <a:t>с.Б.Безводное</a:t>
            </a:r>
            <a:endParaRPr lang="ru-RU" sz="1400" b="1" i="1" dirty="0">
              <a:solidFill>
                <a:schemeClr val="bg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3,2 млн.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2 МКД</a:t>
            </a:r>
            <a:endParaRPr lang="ru-RU" b="1" i="1" dirty="0">
              <a:solidFill>
                <a:srgbClr val="FF0066"/>
              </a:solidFill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H="1">
            <a:off x="2267744" y="2420888"/>
            <a:ext cx="1224136" cy="22322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>
            <a:off x="5868144" y="2348880"/>
            <a:ext cx="1152128" cy="2448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Oval 8"/>
          <p:cNvSpPr>
            <a:spLocks noChangeArrowheads="1"/>
          </p:cNvSpPr>
          <p:nvPr/>
        </p:nvSpPr>
        <p:spPr bwMode="auto">
          <a:xfrm>
            <a:off x="3779912" y="5301208"/>
            <a:ext cx="1655762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i="1" dirty="0" err="1" smtClean="0">
                <a:solidFill>
                  <a:schemeClr val="bg1"/>
                </a:solidFill>
              </a:rPr>
              <a:t>с.Осинов</a:t>
            </a:r>
            <a:r>
              <a:rPr lang="en-US" sz="1400" b="1" i="1" dirty="0" smtClean="0">
                <a:solidFill>
                  <a:schemeClr val="bg1"/>
                </a:solidFill>
              </a:rPr>
              <a:t>0</a:t>
            </a:r>
            <a:endParaRPr lang="ru-RU" sz="1400" b="1" i="1" dirty="0">
              <a:solidFill>
                <a:schemeClr val="bg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12,1 млн.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6 МКД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>
            <a:off x="4572000" y="2420888"/>
            <a:ext cx="646" cy="2880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2744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6"/>
            <a:ext cx="9143999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520" y="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Концепция </a:t>
            </a:r>
            <a:r>
              <a:rPr lang="ru-RU" sz="2400" b="1" spc="-10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фронт-офисов</a:t>
            </a:r>
            <a:endParaRPr lang="ru-RU" sz="24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Средняя заработная плата в сфере ЖКХ (тыс. руб./мес.)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Программа подготовки кадров в сфере ЖКХ</a:t>
            </a:r>
          </a:p>
        </p:txBody>
      </p:sp>
      <p:sp>
        <p:nvSpPr>
          <p:cNvPr id="4098" name="AutoShape 2" descr="http://ekaterinburg-tr.gazprom.ru/d/textpage/fd/253/obuchenie-spets.-gzp_916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http://ekaterinburg-tr.gazprom.ru/d/textpage/fd/253/obuchenie-spets.-gzp_916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Подготовка кадр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44000" cy="5271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5877272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 2015 году – 317 сотрудников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043608" y="1340768"/>
          <a:ext cx="722446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6"/>
          <p:cNvSpPr txBox="1">
            <a:spLocks/>
          </p:cNvSpPr>
          <p:nvPr/>
        </p:nvSpPr>
        <p:spPr bwMode="auto">
          <a:xfrm>
            <a:off x="914400" y="0"/>
            <a:ext cx="7772400" cy="76470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spc="-1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Жилищно-коммунальные</a:t>
            </a:r>
            <a:r>
              <a:rPr kumimoji="0" lang="ru-RU" sz="32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lang="ru-RU" sz="3600" spc="-1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услуги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" descr="Фемид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0"/>
            <a:ext cx="62281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0" y="620713"/>
            <a:ext cx="284380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За период с 01.11.2014</a:t>
            </a:r>
          </a:p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Передано 29,6 млн.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Взыскано 4,5 млн. (15%)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2925797"/>
            <a:ext cx="4283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600" spc="-1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20321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pc="-1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Качество услуги</a:t>
            </a:r>
            <a:endParaRPr lang="ru-RU" sz="3600" spc="-100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35696" y="1052736"/>
            <a:ext cx="5112568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Потребитель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696" y="2204864"/>
            <a:ext cx="5112568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Ожидаемая услуга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5696" y="3356992"/>
            <a:ext cx="5184576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Воспринимаемая услуга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7704" y="4509120"/>
            <a:ext cx="51845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Качество</a:t>
            </a:r>
            <a:endParaRPr lang="ru-RU" sz="4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5733256"/>
            <a:ext cx="5256584" cy="79208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Предоставляемая услуга</a:t>
            </a:r>
            <a:endParaRPr lang="ru-RU" sz="3200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923928" y="1844824"/>
            <a:ext cx="792088" cy="36004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923928" y="2996952"/>
            <a:ext cx="792088" cy="36004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995936" y="4149080"/>
            <a:ext cx="792088" cy="36004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3995936" y="5301208"/>
            <a:ext cx="792088" cy="43204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лайд 1 Минстро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" y="-27384"/>
            <a:ext cx="9142858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 5 Минстро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" y="0"/>
            <a:ext cx="9142858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Динамика обращений в службу «05»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Анализ тематики обращений потребителей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Аварийные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Крыши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8601</TotalTime>
  <Words>299</Words>
  <Application>Microsoft Office PowerPoint</Application>
  <PresentationFormat>Экран (4:3)</PresentationFormat>
  <Paragraphs>93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Метро</vt:lpstr>
      <vt:lpstr>Доклад руководителя МБУ «Департамент ЖКХ ЗМР РТ» Анисимова О.В.   Об улучшении качества предоставления услуг в жилищно-коммунальном хозяйстве Зеленодольского муниципального района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Илья</cp:lastModifiedBy>
  <cp:revision>271</cp:revision>
  <dcterms:created xsi:type="dcterms:W3CDTF">2014-03-07T11:58:06Z</dcterms:created>
  <dcterms:modified xsi:type="dcterms:W3CDTF">2016-04-03T12:43:14Z</dcterms:modified>
</cp:coreProperties>
</file>