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10" d="100"/>
          <a:sy n="110" d="100"/>
        </p:scale>
        <p:origin x="-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эмбле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714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эмбле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714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4868-F47A-44E6-8ABF-7FB9EC0D83A9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97FA-305E-4E02-B4E8-EDE878AF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60648"/>
            <a:ext cx="7272809" cy="230832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powder"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rgbClr val="003300"/>
                  </a:solidFill>
                  <a:prstDash val="solid"/>
                </a:ln>
                <a:solidFill>
                  <a:srgbClr val="C00000"/>
                </a:solidFill>
              </a:rPr>
              <a:t>УПЛАТА ИМУЩЕСТВЕННЫХ </a:t>
            </a:r>
          </a:p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rgbClr val="003300"/>
                  </a:solidFill>
                  <a:prstDash val="solid"/>
                </a:ln>
                <a:solidFill>
                  <a:srgbClr val="C00000"/>
                </a:solidFill>
              </a:rPr>
              <a:t>НАЛОГОВ РАБОТНИКАМИ </a:t>
            </a:r>
          </a:p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rgbClr val="003300"/>
                  </a:solidFill>
                  <a:prstDash val="solid"/>
                </a:ln>
                <a:solidFill>
                  <a:srgbClr val="C00000"/>
                </a:solidFill>
              </a:rPr>
              <a:t>ПРЕДПРИЯТИЙ </a:t>
            </a:r>
          </a:p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rgbClr val="003300"/>
                  </a:solidFill>
                  <a:prstDash val="solid"/>
                </a:ln>
                <a:solidFill>
                  <a:srgbClr val="C00000"/>
                </a:solidFill>
              </a:rPr>
              <a:t>В 2016 ГОДУ</a:t>
            </a:r>
            <a:endParaRPr lang="ru-RU" sz="3600" b="1" dirty="0">
              <a:ln w="10541" cmpd="sng">
                <a:solidFill>
                  <a:srgbClr val="0033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39952" y="4797152"/>
            <a:ext cx="4790306" cy="10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руководителя</a:t>
            </a:r>
          </a:p>
          <a:p>
            <a:pPr algn="r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Финансово-бюджетной палаты ЗМР</a:t>
            </a:r>
            <a:endParaRPr lang="ru-RU" b="1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defRPr/>
            </a:pPr>
            <a:r>
              <a:rPr lang="ru-RU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Ламбина</a:t>
            </a:r>
            <a:r>
              <a:rPr lang="ru-RU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Михайловна</a:t>
            </a:r>
            <a:endParaRPr lang="en-US" b="1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moshkovo-nso.ru/files/nalogi-2016.jpg"/>
          <p:cNvPicPr>
            <a:picLocks noChangeAspect="1" noChangeArrowheads="1"/>
          </p:cNvPicPr>
          <p:nvPr/>
        </p:nvPicPr>
        <p:blipFill>
          <a:blip r:embed="rId2" cstate="print"/>
          <a:srcRect t="42741" r="50000"/>
          <a:stretch>
            <a:fillRect/>
          </a:stretch>
        </p:blipFill>
        <p:spPr bwMode="auto">
          <a:xfrm>
            <a:off x="0" y="2780928"/>
            <a:ext cx="4067944" cy="3086895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11960" y="2852936"/>
            <a:ext cx="2846090" cy="10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 на имущество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Транспортный налог</a:t>
            </a:r>
            <a:endParaRPr lang="en-US" b="1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Схема по уплате имущественных налогов работниками предприятий</a:t>
            </a:r>
            <a:r>
              <a:rPr lang="ru-RU" sz="2200" dirty="0" smtClean="0"/>
              <a:t> </a:t>
            </a:r>
            <a:r>
              <a:rPr lang="ru-RU" sz="2200" b="1" dirty="0" smtClean="0"/>
              <a:t>в 2016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51520" y="1916832"/>
            <a:ext cx="1656183" cy="178573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Предприятие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5400000">
            <a:off x="2113285" y="2503339"/>
            <a:ext cx="284162" cy="695325"/>
          </a:xfrm>
          <a:prstGeom prst="upArrow">
            <a:avLst>
              <a:gd name="adj1" fmla="val 50000"/>
              <a:gd name="adj2" fmla="val 61173"/>
            </a:avLst>
          </a:prstGeom>
          <a:solidFill>
            <a:srgbClr val="92CDD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27784" y="1988840"/>
            <a:ext cx="1440160" cy="18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4F81BD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Назначает ответственное лицо по контролю уплаты имущественных налогов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355976" y="2420888"/>
            <a:ext cx="1476375" cy="94773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4F81BD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Формируется общий список работников предприятия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56176" y="2420888"/>
            <a:ext cx="1476375" cy="9361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4F81BD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Назначенное ответственное лицо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596336" y="3789040"/>
            <a:ext cx="1476375" cy="10081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4F81BD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 smtClean="0">
                <a:latin typeface="Calibri" pitchFamily="34" charset="0"/>
                <a:cs typeface="Arial" pitchFamily="34" charset="0"/>
              </a:rPr>
              <a:t>Осуществляет контроль по уплате имущественных налогов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580112" y="4365104"/>
            <a:ext cx="1657350" cy="1485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Работник оплачивает налоги  и сообщает об оплате ответственному лицу своего предприятия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987824" y="4365104"/>
            <a:ext cx="1512168" cy="13681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Работник предприятия получает уведомление на оплату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7544" y="4005064"/>
            <a:ext cx="1666875" cy="57150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ПОЧТА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67544" y="4869160"/>
            <a:ext cx="1666875" cy="150495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Личный кабинет налогоплательщика для физ.лиц  Официальный сайт ФНС 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/>
              </a:rPr>
              <a:t>www</a:t>
            </a: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hlinkClick r:id="rId3"/>
              </a:rPr>
              <a:t>.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/>
              </a:rPr>
              <a:t>nalog</a:t>
            </a: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hlinkClick r:id="rId3"/>
              </a:rPr>
              <a:t>.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/>
              </a:rPr>
              <a:t>ru</a:t>
            </a: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раздел «Электронные услуги»</a:t>
            </a:r>
            <a:endParaRPr kumimoji="0" lang="ru-RU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5400000">
            <a:off x="4933975" y="4579193"/>
            <a:ext cx="284162" cy="864096"/>
          </a:xfrm>
          <a:prstGeom prst="upArrow">
            <a:avLst>
              <a:gd name="adj1" fmla="val 50000"/>
              <a:gd name="adj2" fmla="val 55307"/>
            </a:avLst>
          </a:prstGeom>
          <a:solidFill>
            <a:srgbClr val="92CDD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6516216" y="3429000"/>
            <a:ext cx="282575" cy="866775"/>
          </a:xfrm>
          <a:prstGeom prst="upArrow">
            <a:avLst>
              <a:gd name="adj1" fmla="val 50000"/>
              <a:gd name="adj2" fmla="val 76685"/>
            </a:avLst>
          </a:prstGeom>
          <a:solidFill>
            <a:srgbClr val="92CDD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>
            <a:off x="2195736" y="4221088"/>
            <a:ext cx="720080" cy="5040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 flipV="1">
            <a:off x="2123728" y="5301208"/>
            <a:ext cx="838200" cy="373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>
            <a:off x="4067944" y="2852936"/>
            <a:ext cx="2667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" name="AutoShape 16"/>
          <p:cNvCxnSpPr>
            <a:cxnSpLocks noChangeShapeType="1"/>
          </p:cNvCxnSpPr>
          <p:nvPr/>
        </p:nvCxnSpPr>
        <p:spPr bwMode="auto">
          <a:xfrm>
            <a:off x="5868144" y="2852936"/>
            <a:ext cx="2667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AutoShape 13"/>
          <p:cNvSpPr>
            <a:spLocks noChangeArrowheads="1"/>
          </p:cNvSpPr>
          <p:nvPr/>
        </p:nvSpPr>
        <p:spPr bwMode="auto">
          <a:xfrm rot="10800000">
            <a:off x="8172400" y="2924944"/>
            <a:ext cx="282575" cy="792088"/>
          </a:xfrm>
          <a:prstGeom prst="upArrow">
            <a:avLst>
              <a:gd name="adj1" fmla="val 50000"/>
              <a:gd name="adj2" fmla="val 76685"/>
            </a:avLst>
          </a:prstGeom>
          <a:solidFill>
            <a:srgbClr val="92CDD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68344" y="2924944"/>
            <a:ext cx="576064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815290" cy="92869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Перечень крупных и средних предприятий для мониторинга уплаты имущественных налогов работниками предприятий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142987"/>
          <a:ext cx="7643866" cy="5572161"/>
        </p:xfrm>
        <a:graphic>
          <a:graphicData uri="http://schemas.openxmlformats.org/drawingml/2006/table">
            <a:tbl>
              <a:tblPr/>
              <a:tblGrid>
                <a:gridCol w="546472"/>
                <a:gridCol w="7097394"/>
              </a:tblGrid>
              <a:tr h="272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2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"ПО "Завод имени Серго"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«Зеленодольском заводе имени А.М. Горького»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"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Зеленодольское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проектно-конструкторское бюро"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"Поволжский фанерно-мебельный комбинат"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фанерный завод»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"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молочноперерабатывающий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комбинат"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машиностроительный завод (филиал ОАО "КМПО")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"Тепличный комбинат "Майский"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ЗАО «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Хлебокомбинат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ГАУЗ "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Зеленодольская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ЦРБ"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"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Зеленодольское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предприятие тепловых сетей"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"ЗВКС"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Зеленодольск Водоканал)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ЗП "Эра"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"Васильевский хлебозавод"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ЗАО «Васильевский стекольный завод»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образования, культуры и молодежной политики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7" y="2928934"/>
            <a:ext cx="4857785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powder"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003300"/>
                  </a:solidFill>
                  <a:prstDash val="solid"/>
                </a:ln>
                <a:solidFill>
                  <a:srgbClr val="C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232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Схема по уплате имущественных налогов работниками предприятий в 2016 году </vt:lpstr>
      <vt:lpstr>Перечень крупных и средних предприятий для мониторинга уплаты имущественных налогов работниками предприятий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крупных и средних предприятий для мониторинга уплаты имущественных налогов работниками предприятий</dc:title>
  <dc:creator>zele-zel_rfo4</dc:creator>
  <cp:lastModifiedBy>  </cp:lastModifiedBy>
  <cp:revision>15</cp:revision>
  <cp:lastPrinted>2016-10-08T04:25:11Z</cp:lastPrinted>
  <dcterms:created xsi:type="dcterms:W3CDTF">2016-10-06T13:23:06Z</dcterms:created>
  <dcterms:modified xsi:type="dcterms:W3CDTF">2016-10-08T04:25:23Z</dcterms:modified>
</cp:coreProperties>
</file>