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3" r:id="rId3"/>
    <p:sldId id="264" r:id="rId4"/>
    <p:sldId id="263" r:id="rId5"/>
    <p:sldId id="257" r:id="rId6"/>
    <p:sldId id="258" r:id="rId7"/>
    <p:sldId id="259" r:id="rId8"/>
    <p:sldId id="261" r:id="rId9"/>
    <p:sldId id="276" r:id="rId10"/>
    <p:sldId id="267" r:id="rId11"/>
    <p:sldId id="274" r:id="rId12"/>
    <p:sldId id="275" r:id="rId13"/>
    <p:sldId id="27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Потребность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ЗМР в общей потребности РТ(млрд.руб.)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потребность РТ</c:v>
                </c:pt>
                <c:pt idx="1">
                  <c:v>Потребность ЗМР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41.6</c:v>
                </c:pt>
                <c:pt idx="1">
                  <c:v>5.4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Лимит</a:t>
            </a:r>
            <a:r>
              <a:rPr lang="ru-RU" baseline="0" dirty="0" smtClean="0"/>
              <a:t> ЗМР в программе  капитального ремонта РТ</a:t>
            </a:r>
            <a:endParaRPr lang="ru-RU" dirty="0"/>
          </a:p>
        </c:rich>
      </c:tx>
      <c:layout/>
    </c:title>
    <c:view3D>
      <c:rotX val="30"/>
      <c:rotY val="1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 ремонт РТ</c:v>
                </c:pt>
                <c:pt idx="1">
                  <c:v>Лимит ЗМР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Сбор средств населения на капитальный ремонт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2976064108690267E-2"/>
          <c:y val="0.10999124019243933"/>
          <c:w val="0.90045154717543352"/>
          <c:h val="0.5999309536924258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выделяемые средства</c:v>
                </c:pt>
              </c:strCache>
            </c:strRef>
          </c:tx>
          <c:spPr>
            <a:ln w="107950"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169.9</c:v>
                </c:pt>
                <c:pt idx="1">
                  <c:v>245.1</c:v>
                </c:pt>
                <c:pt idx="2">
                  <c:v>288.89999999999981</c:v>
                </c:pt>
                <c:pt idx="3">
                  <c:v>343.4</c:v>
                </c:pt>
                <c:pt idx="4">
                  <c:v>187.9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средства собираемые собственниками</c:v>
                </c:pt>
              </c:strCache>
            </c:strRef>
          </c:tx>
          <c:spPr>
            <a:ln w="120650" cap="rnd">
              <a:solidFill>
                <a:srgbClr val="00B050"/>
              </a:solidFill>
              <a:beve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131615847047203E-3"/>
                  <c:y val="-5.3547148643848866E-2"/>
                </c:manualLayout>
              </c:layout>
              <c:showVal val="1"/>
            </c:dLbl>
            <c:dLbl>
              <c:idx val="1"/>
              <c:layout>
                <c:manualLayout>
                  <c:x val="1.5065807923523586E-3"/>
                  <c:y val="-6.211469242686472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4256578372618681E-2"/>
                </c:manualLayout>
              </c:layout>
              <c:showVal val="1"/>
            </c:dLbl>
            <c:dLbl>
              <c:idx val="3"/>
              <c:layout>
                <c:manualLayout>
                  <c:x val="-9.0394847541141621E-3"/>
                  <c:y val="-5.5689034589602844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10.200000000000001</c:v>
                </c:pt>
                <c:pt idx="1">
                  <c:v>12.2</c:v>
                </c:pt>
                <c:pt idx="2">
                  <c:v>43.8</c:v>
                </c:pt>
                <c:pt idx="3">
                  <c:v>82.1</c:v>
                </c:pt>
                <c:pt idx="4">
                  <c:v>83.5</c:v>
                </c:pt>
              </c:numCache>
            </c:numRef>
          </c:val>
          <c:smooth val="1"/>
        </c:ser>
        <c:marker val="1"/>
        <c:axId val="62005632"/>
        <c:axId val="62007168"/>
      </c:lineChart>
      <c:catAx>
        <c:axId val="62005632"/>
        <c:scaling>
          <c:orientation val="minMax"/>
        </c:scaling>
        <c:axPos val="b"/>
        <c:numFmt formatCode="General" sourceLinked="1"/>
        <c:majorTickMark val="none"/>
        <c:tickLblPos val="nextTo"/>
        <c:crossAx val="62007168"/>
        <c:crosses val="autoZero"/>
        <c:auto val="1"/>
        <c:lblAlgn val="ctr"/>
        <c:lblOffset val="100"/>
      </c:catAx>
      <c:valAx>
        <c:axId val="62007168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9525">
            <a:noFill/>
          </a:ln>
        </c:spPr>
        <c:crossAx val="620056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1.534861805021398E-2"/>
          <c:y val="0.807754605307762"/>
          <c:w val="0.98465138194978596"/>
          <c:h val="0.179394079017714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Перечисление в ГИСУ МКД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13858788973188874"/>
                  <c:y val="-0.340867718104888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333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МКД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1"/>
              <c:showVal val="1"/>
            </c:dLbl>
            <c:dLbl>
              <c:idx val="1"/>
              <c:layout>
                <c:manualLayout>
                  <c:x val="0.1945245060985282"/>
                  <c:y val="9.64210425373275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212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МКД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1"/>
              <c:showVal val="1"/>
            </c:dLbl>
            <c:dLbl>
              <c:idx val="2"/>
              <c:layout>
                <c:manualLayout>
                  <c:x val="4.6548988866802865E-2"/>
                  <c:y val="-0.130202445461107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215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МКД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1"/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1"/>
            <c:showVal val="1"/>
          </c:dLbls>
          <c:cat>
            <c:strRef>
              <c:f>Лист1!$A$2:$A$4</c:f>
              <c:strCache>
                <c:ptCount val="3"/>
                <c:pt idx="0">
                  <c:v>платят  (1230 тыс. кв.м.)</c:v>
                </c:pt>
                <c:pt idx="1">
                  <c:v>Аварийные (198,1тыс.кв.м.)</c:v>
                </c:pt>
                <c:pt idx="2">
                  <c:v>неплатят (793,8 тыс.кв.м)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1230.0999999999999</c:v>
                </c:pt>
                <c:pt idx="1">
                  <c:v>198.1</c:v>
                </c:pt>
                <c:pt idx="2">
                  <c:v>793.8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Лимит перечисления в ГИСУ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Лимит капитального ремонта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187.9</c:v>
                </c:pt>
              </c:numCache>
            </c:numRef>
          </c:val>
        </c:ser>
        <c:axId val="76840960"/>
        <c:axId val="76842496"/>
      </c:barChart>
      <c:catAx>
        <c:axId val="76840960"/>
        <c:scaling>
          <c:orientation val="minMax"/>
        </c:scaling>
        <c:axPos val="b"/>
        <c:numFmt formatCode="General" sourceLinked="1"/>
        <c:tickLblPos val="nextTo"/>
        <c:crossAx val="76842496"/>
        <c:crosses val="autoZero"/>
        <c:auto val="1"/>
        <c:lblAlgn val="ctr"/>
        <c:lblOffset val="100"/>
      </c:catAx>
      <c:valAx>
        <c:axId val="76842496"/>
        <c:scaling>
          <c:orientation val="minMax"/>
          <c:max val="400"/>
        </c:scaling>
        <c:axPos val="l"/>
        <c:numFmt formatCode="General" sourceLinked="1"/>
        <c:tickLblPos val="nextTo"/>
        <c:crossAx val="7684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44396285683099"/>
          <c:y val="9.1170149750759225E-2"/>
          <c:w val="0.38506985556822337"/>
          <c:h val="0.67730980563197341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прогнозируемое перечисление в ГИСУ при 100% участие МКД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131.19999999999999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Возможный при этом лимит финансирование капремонта МКД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2012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354.2</c:v>
                </c:pt>
              </c:numCache>
            </c:numRef>
          </c:val>
        </c:ser>
        <c:axId val="81680640"/>
        <c:axId val="81690624"/>
      </c:barChart>
      <c:catAx>
        <c:axId val="81680640"/>
        <c:scaling>
          <c:orientation val="minMax"/>
        </c:scaling>
        <c:delete val="1"/>
        <c:axPos val="b"/>
        <c:numFmt formatCode="General" sourceLinked="1"/>
        <c:tickLblPos val="none"/>
        <c:crossAx val="81690624"/>
        <c:crosses val="autoZero"/>
        <c:auto val="1"/>
        <c:lblAlgn val="ctr"/>
        <c:lblOffset val="100"/>
      </c:catAx>
      <c:valAx>
        <c:axId val="81690624"/>
        <c:scaling>
          <c:orientation val="minMax"/>
        </c:scaling>
        <c:axPos val="l"/>
        <c:numFmt formatCode="General" sourceLinked="1"/>
        <c:tickLblPos val="nextTo"/>
        <c:crossAx val="8168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7064915386966"/>
          <c:y val="0.13906572783096871"/>
          <c:w val="0.37813189572748085"/>
          <c:h val="0.7218685443380629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лимитов и сроков ликвидации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недоремонта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</c:v>
                </c:pt>
                <c:pt idx="1">
                  <c:v>16</c:v>
                </c:pt>
              </c:numCache>
            </c:numRef>
          </c:val>
        </c:ser>
        <c:axId val="81504512"/>
        <c:axId val="81510400"/>
      </c:barChart>
      <c:catAx>
        <c:axId val="81504512"/>
        <c:scaling>
          <c:orientation val="minMax"/>
        </c:scaling>
        <c:axPos val="b"/>
        <c:numFmt formatCode="General" sourceLinked="1"/>
        <c:tickLblPos val="nextTo"/>
        <c:crossAx val="81510400"/>
        <c:crosses val="autoZero"/>
        <c:auto val="1"/>
        <c:lblAlgn val="ctr"/>
        <c:lblOffset val="100"/>
      </c:catAx>
      <c:valAx>
        <c:axId val="81510400"/>
        <c:scaling>
          <c:orientation val="minMax"/>
        </c:scaling>
        <c:delete val="1"/>
        <c:axPos val="l"/>
        <c:numFmt formatCode="General" sourceLinked="1"/>
        <c:tickLblPos val="none"/>
        <c:crossAx val="81504512"/>
        <c:crosses val="autoZero"/>
        <c:crossBetween val="between"/>
      </c:valAx>
      <c:spPr>
        <a:effectLst>
          <a:outerShdw dist="50800" dir="1020000" sx="1000" sy="1000" algn="ctr" rotWithShape="0">
            <a:srgbClr val="000000"/>
          </a:outerShdw>
        </a:effectLst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0.74118</cdr:y>
    </cdr:from>
    <cdr:to>
      <cdr:x>0.84167</cdr:x>
      <cdr:y>0.82353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29288" y="4500594"/>
          <a:ext cx="1785950" cy="50006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187млн.руб.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0.03333</cdr:x>
      <cdr:y>0.12941</cdr:y>
    </cdr:from>
    <cdr:to>
      <cdr:x>0.35</cdr:x>
      <cdr:y>0.28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752" y="785818"/>
          <a:ext cx="271464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млрд. 167млн.руб.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0.16807</cdr:x>
      <cdr:y>0.51852</cdr:y>
    </cdr:from>
    <cdr:to>
      <cdr:x>0.35836</cdr:x>
      <cdr:y>0.63581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3000396"/>
          <a:ext cx="1617679" cy="678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187 млн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0.65546</cdr:x>
      <cdr:y>0.7037</cdr:y>
    </cdr:from>
    <cdr:to>
      <cdr:x>0.83403</cdr:x>
      <cdr:y>0.81804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72164" y="4071966"/>
          <a:ext cx="1518058" cy="661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354 млн.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0.26891</cdr:x>
      <cdr:y>0.17442</cdr:y>
    </cdr:from>
    <cdr:to>
      <cdr:x>0.38666</cdr:x>
      <cdr:y>0.27102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16" y="1071570"/>
          <a:ext cx="1001007" cy="593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0.73214</cdr:x>
      <cdr:y>0.50617</cdr:y>
    </cdr:from>
    <cdr:to>
      <cdr:x>0.82143</cdr:x>
      <cdr:y>0.58025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57916" y="2928958"/>
          <a:ext cx="71438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0.26891</cdr:x>
      <cdr:y>0.16279</cdr:y>
    </cdr:from>
    <cdr:to>
      <cdr:x>0.37647</cdr:x>
      <cdr:y>0.25581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1000132"/>
          <a:ext cx="91440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0.76471</cdr:x>
      <cdr:y>0.5</cdr:y>
    </cdr:from>
    <cdr:to>
      <cdr:x>0.87227</cdr:x>
      <cdr:y>0.59302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00858" y="3071834"/>
          <a:ext cx="91440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лет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69E757-F41F-40E6-8DB4-435E288BAAB4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A0BA4AD-78D6-43EC-8025-89C25797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48" y="357167"/>
            <a:ext cx="7658125" cy="650083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Доклад руководителя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МБУ «Департамент ЖКХ г.Зеленодольск РТ» 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О.В. Анисимова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«Капитальный ремонт МКД и взносы в ГИСУ РТ»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4.02.2013г.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3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6" descr="SAM_14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4" descr="ул. Ленина, 68 отопление после кап ремонта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</p:txBody>
      </p:sp>
      <p:pic>
        <p:nvPicPr>
          <p:cNvPr id="10243" name="Содержимое 4" descr="CIMG02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2143125"/>
            <a:ext cx="8229600" cy="4500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.02.2013г.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500042"/>
          <a:ext cx="821537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357166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357166"/>
          <a:ext cx="842968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285728"/>
          <a:ext cx="857256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857232"/>
          <a:ext cx="464343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429124" y="714356"/>
          <a:ext cx="471487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0"/>
            <a:ext cx="7531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Сравнение текущего лимита  капитального ремонта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его потенциалом (млн.руб.)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285728"/>
          <a:ext cx="8501122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IMG_40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414</TotalTime>
  <Words>76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Доклад руководителя МБУ «Департамент ЖКХ г.Зеленодольск РТ»   О.В. Анисимова   «Капитальный ремонт МКД и взносы в ГИСУ РТ»   4.02.2013г.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 </vt:lpstr>
      <vt:lpstr>Спасибо за внимание!      4.02.2013г.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Oleg</cp:lastModifiedBy>
  <cp:revision>45</cp:revision>
  <dcterms:created xsi:type="dcterms:W3CDTF">2013-02-03T06:55:15Z</dcterms:created>
  <dcterms:modified xsi:type="dcterms:W3CDTF">2013-02-03T17:32:52Z</dcterms:modified>
</cp:coreProperties>
</file>