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7" r:id="rId3"/>
    <p:sldId id="303" r:id="rId4"/>
    <p:sldId id="304" r:id="rId5"/>
    <p:sldId id="305" r:id="rId6"/>
    <p:sldId id="309" r:id="rId7"/>
    <p:sldId id="306" r:id="rId8"/>
    <p:sldId id="297" r:id="rId9"/>
    <p:sldId id="301" r:id="rId10"/>
    <p:sldId id="308" r:id="rId11"/>
    <p:sldId id="288" r:id="rId12"/>
    <p:sldId id="289" r:id="rId13"/>
    <p:sldId id="270" r:id="rId14"/>
    <p:sldId id="266" r:id="rId15"/>
    <p:sldId id="283" r:id="rId16"/>
    <p:sldId id="311" r:id="rId17"/>
    <p:sldId id="312" r:id="rId18"/>
    <p:sldId id="314" r:id="rId19"/>
    <p:sldId id="313" r:id="rId20"/>
    <p:sldId id="310" r:id="rId21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52" autoAdjust="0"/>
  </p:normalViewPr>
  <p:slideViewPr>
    <p:cSldViewPr snapToGrid="0">
      <p:cViewPr varScale="1">
        <p:scale>
          <a:sx n="42" d="100"/>
          <a:sy n="42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городские школы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8,78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54,9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русский язык 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68.940000000000026</c:v>
                </c:pt>
                <c:pt idx="1">
                  <c:v>58.96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районные школы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61,</a:t>
                    </a:r>
                    <a:r>
                      <a:rPr lang="ru-RU" smtClean="0"/>
                      <a:t>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43,4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русский язык 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Лист1!$C$4:$C$5</c:f>
              <c:numCache>
                <c:formatCode>General</c:formatCode>
                <c:ptCount val="2"/>
                <c:pt idx="0">
                  <c:v>61.32</c:v>
                </c:pt>
                <c:pt idx="1">
                  <c:v>53.379999999999995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484096"/>
        <c:axId val="150485632"/>
      </c:barChart>
      <c:catAx>
        <c:axId val="15048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50485632"/>
        <c:crosses val="autoZero"/>
        <c:auto val="1"/>
        <c:lblAlgn val="ctr"/>
        <c:lblOffset val="100"/>
        <c:noMultiLvlLbl val="0"/>
      </c:catAx>
      <c:valAx>
        <c:axId val="15048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4840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ЗМР РТ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Обществознание</c:v>
                </c:pt>
                <c:pt idx="5">
                  <c:v>География</c:v>
                </c:pt>
                <c:pt idx="6">
                  <c:v>Информатика и ИКТ</c:v>
                </c:pt>
                <c:pt idx="7">
                  <c:v>Английский язык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46.6</c:v>
                </c:pt>
                <c:pt idx="1">
                  <c:v>61.3</c:v>
                </c:pt>
                <c:pt idx="2">
                  <c:v>56.02</c:v>
                </c:pt>
                <c:pt idx="3">
                  <c:v>53.160000000000011</c:v>
                </c:pt>
                <c:pt idx="4">
                  <c:v>55.260000000000012</c:v>
                </c:pt>
                <c:pt idx="5">
                  <c:v>54.3</c:v>
                </c:pt>
                <c:pt idx="6">
                  <c:v>62.45</c:v>
                </c:pt>
                <c:pt idx="7">
                  <c:v>61.14</c:v>
                </c:pt>
                <c:pt idx="8">
                  <c:v>52.760000000000012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РТ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Обществознание</c:v>
                </c:pt>
                <c:pt idx="5">
                  <c:v>География</c:v>
                </c:pt>
                <c:pt idx="6">
                  <c:v>Информатика и ИКТ</c:v>
                </c:pt>
                <c:pt idx="7">
                  <c:v>Английский язык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47.7</c:v>
                </c:pt>
                <c:pt idx="1">
                  <c:v>62.8</c:v>
                </c:pt>
                <c:pt idx="2">
                  <c:v>58.9</c:v>
                </c:pt>
                <c:pt idx="3">
                  <c:v>50.17</c:v>
                </c:pt>
                <c:pt idx="4">
                  <c:v>55.88</c:v>
                </c:pt>
                <c:pt idx="5">
                  <c:v>64.400000000000006</c:v>
                </c:pt>
                <c:pt idx="6">
                  <c:v>60.77</c:v>
                </c:pt>
                <c:pt idx="7">
                  <c:v>65.599999999999994</c:v>
                </c:pt>
                <c:pt idx="8">
                  <c:v>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32832"/>
        <c:axId val="153434368"/>
      </c:barChart>
      <c:catAx>
        <c:axId val="153432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53434368"/>
        <c:crosses val="autoZero"/>
        <c:auto val="1"/>
        <c:lblAlgn val="ctr"/>
        <c:lblOffset val="100"/>
        <c:noMultiLvlLbl val="0"/>
      </c:catAx>
      <c:valAx>
        <c:axId val="15343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43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69196004180598"/>
          <c:y val="0.92851732226733319"/>
          <c:w val="0.21252447871046731"/>
          <c:h val="5.779507867944488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13,5%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21,13%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,36%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13.5</c:v>
                </c:pt>
                <c:pt idx="1">
                  <c:v>21.130000000000003</c:v>
                </c:pt>
                <c:pt idx="2">
                  <c:v>22.4</c:v>
                </c:pt>
                <c:pt idx="3">
                  <c:v>18.36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59712"/>
        <c:axId val="153477888"/>
      </c:barChart>
      <c:catAx>
        <c:axId val="1534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477888"/>
        <c:crosses val="autoZero"/>
        <c:auto val="1"/>
        <c:lblAlgn val="ctr"/>
        <c:lblOffset val="100"/>
        <c:noMultiLvlLbl val="0"/>
      </c:catAx>
      <c:valAx>
        <c:axId val="15347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45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305623682285662"/>
          <c:y val="0.11199154780771263"/>
        </c:manualLayout>
      </c:layout>
      <c:overlay val="0"/>
    </c:title>
    <c:autoTitleDeleted val="0"/>
    <c:view3D>
      <c:rotX val="30"/>
      <c:rotY val="19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выпускников - медалистов по ЗМР</c:v>
                </c:pt>
              </c:strCache>
            </c:strRef>
          </c:tx>
          <c:dLbls>
            <c:dLbl>
              <c:idx val="0"/>
              <c:layout>
                <c:manualLayout>
                  <c:x val="5.8799471411781497E-2"/>
                  <c:y val="-0.155465685436722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7503577714038877E-2"/>
                  <c:y val="-0.13909974957150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86,04%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Золото</c:v>
                </c:pt>
                <c:pt idx="1">
                  <c:v>Остальное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11.709999999999999</c:v>
                </c:pt>
                <c:pt idx="1">
                  <c:v>88.29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4953212634963549"/>
          <c:y val="0.32884863368663392"/>
          <c:w val="0.14250972726769809"/>
          <c:h val="0.1172961303767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преодолели минимальный порог по ЗМР, % 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3,4%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1,92%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0,96%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1.920000000000001</c:v>
                </c:pt>
                <c:pt idx="2">
                  <c:v>0.96000000000000052</c:v>
                </c:pt>
                <c:pt idx="3">
                  <c:v>0.15000000000000013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779520"/>
        <c:axId val="144814080"/>
      </c:barChart>
      <c:catAx>
        <c:axId val="14477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814080"/>
        <c:crosses val="autoZero"/>
        <c:auto val="1"/>
        <c:lblAlgn val="ctr"/>
        <c:lblOffset val="100"/>
        <c:noMultiLvlLbl val="0"/>
      </c:catAx>
      <c:valAx>
        <c:axId val="14481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4,06%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1,92%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0,96%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0,1</a:t>
                    </a:r>
                    <a:r>
                      <a:rPr lang="ru-RU" smtClean="0"/>
                      <a:t>5</a:t>
                    </a:r>
                    <a:r>
                      <a:rPr lang="ru-RU" baseline="0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4.0599999999999996</c:v>
                </c:pt>
                <c:pt idx="1">
                  <c:v>1.9200000000000008</c:v>
                </c:pt>
                <c:pt idx="2">
                  <c:v>0.96000000000000041</c:v>
                </c:pt>
                <c:pt idx="3">
                  <c:v>0.15000000000000011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76160"/>
        <c:axId val="165677696"/>
      </c:barChart>
      <c:catAx>
        <c:axId val="1656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677696"/>
        <c:crosses val="autoZero"/>
        <c:auto val="1"/>
        <c:lblAlgn val="ctr"/>
        <c:lblOffset val="100"/>
        <c:noMultiLvlLbl val="0"/>
      </c:catAx>
      <c:valAx>
        <c:axId val="16567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7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42EA-1636-43D1-9359-75E75F0A542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ACEA3-E3DB-48C1-890F-EB5C05FE77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5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778378" y="9429130"/>
            <a:ext cx="2889163" cy="4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3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778378" y="9429130"/>
            <a:ext cx="2889163" cy="4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6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6B2A-59CF-4EF5-81A2-B9224A36261D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A113-438F-4E17-A855-F4004A6AC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465729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Об итогах Единого государственного экзамена в Зеленодольском 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муниципальном районе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Республики Татарстан»</a:t>
            </a:r>
          </a:p>
          <a:p>
            <a:pPr algn="ctr"/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dirty="0" smtClean="0">
                <a:latin typeface="Calibri" pitchFamily="34" charset="0"/>
              </a:rPr>
              <a:t>Заместитель руководителя-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начальник Управления образования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Исполнительного комитета ЗМР РТ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Раиса Валиевна Афанасьева</a:t>
            </a:r>
          </a:p>
          <a:p>
            <a:pPr algn="ctr"/>
            <a:endParaRPr lang="ru-RU" sz="4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1366" y="1021976"/>
          <a:ext cx="8767482" cy="556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4094" y="274638"/>
            <a:ext cx="8202706" cy="62631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Средние баллы ЕГЭ по ЗМР 2014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23825"/>
            <a:ext cx="9001125" cy="54292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Результаты ЕГЭ свыше 80 баллов</a:t>
            </a:r>
            <a:endParaRPr lang="ru-RU" sz="28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09575" y="1057275"/>
          <a:ext cx="8229600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23825"/>
            <a:ext cx="9001125" cy="54292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Высшие результаты по ЕГЭ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9502" y="1883440"/>
          <a:ext cx="8659345" cy="39343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22368"/>
                <a:gridCol w="1990165"/>
                <a:gridCol w="1653988"/>
                <a:gridCol w="3092824"/>
              </a:tblGrid>
              <a:tr h="1397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/>
                        <a:t>Образовательная</a:t>
                      </a:r>
                      <a:r>
                        <a:rPr lang="ru-RU" sz="1600" b="0" baseline="0" dirty="0" smtClean="0"/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/>
                        <a:t>организация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/>
                        <a:t>ФИО</a:t>
                      </a:r>
                      <a:endParaRPr lang="ru-RU" sz="16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Предмет,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по которому </a:t>
                      </a:r>
                      <a:r>
                        <a:rPr lang="ru-RU" sz="1600" b="0" dirty="0" smtClean="0"/>
                        <a:t>набрано</a:t>
                      </a:r>
                      <a:endParaRPr lang="ru-RU" sz="1600" b="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100 баллов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Фамилия, имя, </a:t>
                      </a:r>
                      <a:endParaRPr lang="ru-RU" sz="1600" b="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/>
                        <a:t>отчество преподавателя,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/>
                        <a:t>подготовившего  </a:t>
                      </a:r>
                      <a:r>
                        <a:rPr lang="ru-RU" sz="1600" b="0" dirty="0"/>
                        <a:t>выпускника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Лицей №1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Масленникова Дарья Александровна</a:t>
                      </a:r>
                      <a:endParaRPr lang="ru-RU" sz="18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русский </a:t>
                      </a:r>
                      <a:r>
                        <a:rPr lang="ru-RU" sz="1800" dirty="0"/>
                        <a:t>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Тимофеева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Татьяна Владимировна</a:t>
                      </a:r>
                      <a:endParaRPr lang="ru-RU" sz="18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Гимназия №3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Воробьева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Дарина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Владимировна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русский язык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Кудрявцева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Ольга Александровна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Лицей №9 </a:t>
                      </a:r>
                      <a:r>
                        <a:rPr lang="ru-RU" sz="1800" dirty="0" err="1" smtClean="0"/>
                        <a:t>им.А.С.Пушкина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Терентьев</a:t>
                      </a:r>
                      <a:r>
                        <a:rPr lang="ru-RU" sz="1800" baseline="0" dirty="0" smtClean="0"/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Михаил Александрович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химия</a:t>
                      </a: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Кушниковская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Галина Александровна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0376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100 баллов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23825"/>
            <a:ext cx="9001125" cy="54292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Медалисты - 2013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0500" y="733424"/>
          <a:ext cx="8134350" cy="601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23825"/>
            <a:ext cx="9001125" cy="54292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 преодолели минимальный порог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64975" y="1188720"/>
          <a:ext cx="4881284" cy="18590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0321"/>
                <a:gridCol w="1220321"/>
                <a:gridCol w="1220321"/>
                <a:gridCol w="1220321"/>
              </a:tblGrid>
              <a:tr h="371811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ЗМР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1,15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1,92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2,24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0,96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162050" y="3028949"/>
          <a:ext cx="664845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123825"/>
            <a:ext cx="9001125" cy="54292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Количество выпускников, не получивших аттестат</a:t>
            </a:r>
            <a:endParaRPr lang="ru-RU" sz="2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7674" y="971550"/>
          <a:ext cx="81819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Socrazvitie\Рабочий стол\выпуск 2014\DSC0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 and Settings\Socrazvitie\Рабочий стол\выпуск 2014\DSC01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Socrazvitie\Рабочий стол\выпуск 2014\DSC0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00078.MTS_snapshot_00.01_[2014.06.24_00.23.2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8" y="3284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Количество учащихся 11-х  классов, сдававших  ЕГЭ в 2014 году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670" y="1640541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Всего участников ЕГЭ -667 человек</a:t>
            </a:r>
          </a:p>
          <a:p>
            <a:r>
              <a:rPr lang="ru-RU" sz="4000" dirty="0" smtClean="0"/>
              <a:t>СОШ -  406 чел. </a:t>
            </a:r>
          </a:p>
          <a:p>
            <a:r>
              <a:rPr lang="ru-RU" sz="4000" dirty="0" smtClean="0"/>
              <a:t> СОШ - 243 чел.</a:t>
            </a:r>
          </a:p>
          <a:p>
            <a:r>
              <a:rPr lang="ru-RU" sz="4000" dirty="0" smtClean="0"/>
              <a:t>Открытая (сменная)  школа №1 – 18 чел.</a:t>
            </a:r>
          </a:p>
          <a:p>
            <a:r>
              <a:rPr lang="ru-RU" sz="4000" dirty="0" err="1" smtClean="0"/>
              <a:t>Раифское</a:t>
            </a:r>
            <a:r>
              <a:rPr lang="ru-RU" sz="4000" dirty="0" smtClean="0"/>
              <a:t> </a:t>
            </a:r>
            <a:r>
              <a:rPr lang="ru-RU" sz="4000" dirty="0" err="1" smtClean="0"/>
              <a:t>спецучилище</a:t>
            </a:r>
            <a:r>
              <a:rPr lang="ru-RU" sz="4000" dirty="0" smtClean="0"/>
              <a:t>  -1 чел.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4043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63888" y="164638"/>
            <a:ext cx="5422486" cy="102815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itchFamily="18" charset="0"/>
              </a:rPr>
              <a:t>П.36 Порядка (Приказ №1400)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1844824"/>
            <a:ext cx="7344816" cy="33123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Times New Roman" pitchFamily="18" charset="0"/>
              </a:rPr>
              <a:t>Все ППЭ оборудуются: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Times New Roman" pitchFamily="18" charset="0"/>
              </a:rPr>
              <a:t>Средствами видеонаблюдения </a:t>
            </a:r>
          </a:p>
          <a:p>
            <a:pPr marL="457200" indent="-457200">
              <a:lnSpc>
                <a:spcPct val="120000"/>
              </a:lnSpc>
              <a:buAutoNum type="arabicPeriod"/>
              <a:defRPr/>
            </a:pP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Times New Roman" pitchFamily="18" charset="0"/>
              </a:rPr>
              <a:t>2. Стационарными металлоискателями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2" y="394943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89" y="1892817"/>
            <a:ext cx="88616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Видеонаблюдение  в штабе ППЭ и в каждой аудитории.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Times New Roman" pitchFamily="18" charset="0"/>
              </a:rPr>
              <a:t> ППЭ – 3003, 3006, 3007 в которых была организована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Times New Roman" pitchFamily="18" charset="0"/>
              </a:rPr>
              <a:t>off-line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Times New Roman" pitchFamily="18" charset="0"/>
              </a:rPr>
              <a:t>трансляция</a:t>
            </a:r>
          </a:p>
          <a:p>
            <a:endParaRPr lang="ru-RU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971600" y="793377"/>
            <a:ext cx="8131658" cy="14388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itchFamily="18" charset="0"/>
              </a:rPr>
              <a:t> ППЭ - 3001 в котором организована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itchFamily="18" charset="0"/>
              </a:rPr>
              <a:t>on-line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itchFamily="18" charset="0"/>
              </a:rPr>
              <a:t>трансляция</a:t>
            </a:r>
          </a:p>
          <a:p>
            <a:pPr marL="0" indent="0" algn="ctr">
              <a:buNone/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65" y="3630706"/>
            <a:ext cx="2052628" cy="22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4776" y="4074458"/>
            <a:ext cx="5459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Видеозапись экзамена в аудитории велась  с помощью   ноутбуков</a:t>
            </a:r>
            <a:endParaRPr lang="ru-RU" sz="28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0"/>
            <a:ext cx="45719" cy="6858000"/>
          </a:xfrm>
          <a:prstGeom prst="rect">
            <a:avLst/>
          </a:prstGeom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7" y="193237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4"/>
          <p:cNvSpPr txBox="1">
            <a:spLocks/>
          </p:cNvSpPr>
          <p:nvPr/>
        </p:nvSpPr>
        <p:spPr>
          <a:xfrm>
            <a:off x="1013414" y="169161"/>
            <a:ext cx="8563706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itchFamily="18" charset="0"/>
              </a:rPr>
              <a:t>Организация видеонаблюдения  в ППЭ</a:t>
            </a:r>
          </a:p>
        </p:txBody>
      </p:sp>
    </p:spTree>
    <p:extLst>
      <p:ext uri="{BB962C8B-B14F-4D97-AF65-F5344CB8AC3E}">
        <p14:creationId xmlns:p14="http://schemas.microsoft.com/office/powerpoint/2010/main" val="23185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Созданы 4 пункта проведения единого государственного экзамена</a:t>
            </a:r>
            <a:r>
              <a:rPr lang="ru-RU" sz="3200" b="1" dirty="0" smtClean="0"/>
              <a:t> </a:t>
            </a:r>
            <a:r>
              <a:rPr lang="ru-RU" sz="3200" dirty="0" smtClean="0"/>
              <a:t>(далее ППЭ):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506071"/>
            <a:ext cx="8471647" cy="46200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</a:t>
            </a:r>
            <a:r>
              <a:rPr lang="ru-RU" dirty="0" smtClean="0"/>
              <a:t>ППЭ-3001 на базе СОШ №11, средняя наполняемость 245 человек;</a:t>
            </a:r>
          </a:p>
          <a:p>
            <a:r>
              <a:rPr lang="ru-RU" dirty="0" smtClean="0"/>
              <a:t>-ППЭ-3003 на базе СОШ №15, средняя наполняемость 310 человек;</a:t>
            </a:r>
          </a:p>
          <a:p>
            <a:r>
              <a:rPr lang="ru-RU" dirty="0" smtClean="0"/>
              <a:t>-ППЭ-3006 на базе Васильевская СОШ №2, средняя наполняемость 180 человек;</a:t>
            </a:r>
          </a:p>
          <a:p>
            <a:r>
              <a:rPr lang="ru-RU" dirty="0" smtClean="0"/>
              <a:t>-ППЭ-3007 на базе </a:t>
            </a:r>
            <a:r>
              <a:rPr lang="ru-RU" dirty="0" err="1" smtClean="0"/>
              <a:t>Нурлатская</a:t>
            </a:r>
            <a:r>
              <a:rPr lang="ru-RU" dirty="0" smtClean="0"/>
              <a:t> СОШ, средняя наполняемость 60 человек;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701824" y="6405333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1194518" y="11899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itchFamily="18" charset="0"/>
              </a:rPr>
              <a:t>Схема допуска в ППЭ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7504" y="1220755"/>
            <a:ext cx="8424936" cy="4608512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	Участники ЕГЭ проходят через «рамку» и (или) ручной </a:t>
            </a:r>
            <a:r>
              <a:rPr lang="ru-RU" sz="2800" b="1" dirty="0" err="1" smtClean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металлодетектор</a:t>
            </a:r>
            <a:endParaRPr lang="ru-RU" sz="2800" b="1" dirty="0" smtClean="0">
              <a:solidFill>
                <a:srgbClr val="002060"/>
              </a:solidFill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Если сигнал есть – сотрудник </a:t>
            </a:r>
            <a:r>
              <a:rPr lang="ru-RU" sz="2800" b="1" dirty="0" smtClean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полиции</a:t>
            </a:r>
            <a:r>
              <a:rPr lang="ru-RU" sz="28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предлагает выложить лишние и запрещенные </a:t>
            </a:r>
            <a:r>
              <a:rPr lang="ru-RU" sz="2800" b="1" dirty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орядком предметы и </a:t>
            </a:r>
            <a:r>
              <a:rPr lang="ru-RU" sz="2800" b="1" dirty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передать сопровождающему </a:t>
            </a:r>
            <a:endParaRPr lang="ru-RU" sz="2800" b="1" dirty="0" smtClean="0">
              <a:solidFill>
                <a:srgbClr val="FF0000"/>
              </a:solidFill>
              <a:ea typeface="Verdana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Если участник ЕГЭ отказывается – он</a:t>
            </a:r>
            <a:r>
              <a:rPr lang="ru-RU" sz="28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a typeface="Verdana" pitchFamily="34" charset="0"/>
                <a:cs typeface="Times New Roman" pitchFamily="18" charset="0"/>
              </a:rPr>
              <a:t>не допускается </a:t>
            </a:r>
            <a:r>
              <a:rPr lang="ru-RU" sz="2800" b="1" dirty="0" smtClean="0">
                <a:solidFill>
                  <a:srgbClr val="002060"/>
                </a:solidFill>
                <a:ea typeface="Verdana" pitchFamily="34" charset="0"/>
                <a:cs typeface="Times New Roman" pitchFamily="18" charset="0"/>
              </a:rPr>
              <a:t>к экзамену</a:t>
            </a:r>
            <a:endParaRPr lang="ru-RU" sz="2800" b="1" dirty="0">
              <a:solidFill>
                <a:srgbClr val="002060"/>
              </a:solidFill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152"/>
            <a:ext cx="8229600" cy="149262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Каждый участник ЕГЭ мог ознакомиться с результатами экзамена лично на сайте РЦМКО </a:t>
            </a:r>
            <a:br>
              <a:rPr lang="ru-RU" sz="2800" dirty="0" smtClean="0"/>
            </a:br>
            <a:r>
              <a:rPr lang="ru-RU" sz="2800" dirty="0" smtClean="0"/>
              <a:t>сервис «Участник ЕГЭ»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17" r="1667" b="3106"/>
          <a:stretch>
            <a:fillRect/>
          </a:stretch>
        </p:blipFill>
        <p:spPr bwMode="auto">
          <a:xfrm>
            <a:off x="618566" y="2514600"/>
            <a:ext cx="3966881" cy="353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4051" b="8544"/>
          <a:stretch>
            <a:fillRect/>
          </a:stretch>
        </p:blipFill>
        <p:spPr bwMode="auto">
          <a:xfrm>
            <a:off x="4935071" y="2501153"/>
            <a:ext cx="3859305" cy="35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Обществознание – 299 (44,8%)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Физика – 260 (38%)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История – 77 (11,5%)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Химия – 84 (12,5%)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Биология – 100 (14,9%)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Информатика – 69 (10,3%)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Английский язык – 44 (6,5%)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Литература – 37 (5,54%)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География – 12 (1,8%)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0" y="123825"/>
            <a:ext cx="9001125" cy="111330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600" dirty="0" smtClean="0"/>
              <a:t>Выбор выпускников предметов ЕГЭ </a:t>
            </a:r>
          </a:p>
          <a:p>
            <a:pPr algn="ctr"/>
            <a:r>
              <a:rPr lang="ru-RU" sz="3600" dirty="0" smtClean="0"/>
              <a:t>в ЗМР РТ в 2014 году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8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256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dirty="0" smtClean="0"/>
              <a:t>Средние баллы ЕГЭ по русскому языку и математике по ЗМР в 2014 году в сравнении город и район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441</Words>
  <Application>Microsoft Office PowerPoint</Application>
  <PresentationFormat>Экран (4:3)</PresentationFormat>
  <Paragraphs>124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Количество учащихся 11-х  классов, сдававших  ЕГЭ в 2014 году </vt:lpstr>
      <vt:lpstr>Презентация PowerPoint</vt:lpstr>
      <vt:lpstr>Презентация PowerPoint</vt:lpstr>
      <vt:lpstr>Созданы 4 пункта проведения единого государственного экзамена (далее ППЭ):</vt:lpstr>
      <vt:lpstr>Презентация PowerPoint</vt:lpstr>
      <vt:lpstr> Каждый участник ЕГЭ мог ознакомиться с результатами экзамена лично на сайте РЦМКО  сервис «Участник ЕГЭ»  </vt:lpstr>
      <vt:lpstr>Презентация PowerPoint</vt:lpstr>
      <vt:lpstr>Средние баллы ЕГЭ по русскому языку и математике по ЗМР в 2014 году в сравнении город и район</vt:lpstr>
      <vt:lpstr>Средние баллы ЕГЭ по ЗМР 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МУ "УО ИК ЗМР РТ"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 "УО ИК ЗМР РТ"</dc:creator>
  <cp:lastModifiedBy>Поправко</cp:lastModifiedBy>
  <cp:revision>132</cp:revision>
  <dcterms:created xsi:type="dcterms:W3CDTF">2010-12-01T11:42:47Z</dcterms:created>
  <dcterms:modified xsi:type="dcterms:W3CDTF">2014-06-27T12:56:48Z</dcterms:modified>
</cp:coreProperties>
</file>