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27"/>
  </p:notesMasterIdLst>
  <p:handoutMasterIdLst>
    <p:handoutMasterId r:id="rId28"/>
  </p:handoutMasterIdLst>
  <p:sldIdLst>
    <p:sldId id="317" r:id="rId2"/>
    <p:sldId id="507" r:id="rId3"/>
    <p:sldId id="508" r:id="rId4"/>
    <p:sldId id="509" r:id="rId5"/>
    <p:sldId id="510" r:id="rId6"/>
    <p:sldId id="386" r:id="rId7"/>
    <p:sldId id="494" r:id="rId8"/>
    <p:sldId id="515" r:id="rId9"/>
    <p:sldId id="516" r:id="rId10"/>
    <p:sldId id="512" r:id="rId11"/>
    <p:sldId id="497" r:id="rId12"/>
    <p:sldId id="499" r:id="rId13"/>
    <p:sldId id="442" r:id="rId14"/>
    <p:sldId id="518" r:id="rId15"/>
    <p:sldId id="517" r:id="rId16"/>
    <p:sldId id="502" r:id="rId17"/>
    <p:sldId id="521" r:id="rId18"/>
    <p:sldId id="523" r:id="rId19"/>
    <p:sldId id="462" r:id="rId20"/>
    <p:sldId id="524" r:id="rId21"/>
    <p:sldId id="529" r:id="rId22"/>
    <p:sldId id="525" r:id="rId23"/>
    <p:sldId id="526" r:id="rId24"/>
    <p:sldId id="527" r:id="rId25"/>
    <p:sldId id="528" r:id="rId26"/>
  </p:sldIdLst>
  <p:sldSz cx="9144000" cy="6858000" type="screen4x3"/>
  <p:notesSz cx="6815138" cy="99441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88530" autoAdjust="0"/>
  </p:normalViewPr>
  <p:slideViewPr>
    <p:cSldViewPr>
      <p:cViewPr>
        <p:scale>
          <a:sx n="100" d="100"/>
          <a:sy n="100" d="100"/>
        </p:scale>
        <p:origin x="-288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9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080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8FE6B8-F28C-49FC-B7D2-CE4DC849C63A}" type="datetimeFigureOut">
              <a:rPr lang="ru-RU"/>
              <a:pPr/>
              <a:t>22.03.2015</a:t>
            </a:fld>
            <a:endParaRPr lang="ru-RU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5625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800" y="9445625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4AB1B0-D02C-446B-A060-719C209A4B5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E8FED3C-829D-44D5-940F-EFB922C1CDE6}" type="datetimeFigureOut">
              <a:rPr lang="ru-RU"/>
              <a:pPr>
                <a:defRPr/>
              </a:pPr>
              <a:t>22.03.2015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4400"/>
            <a:ext cx="5453062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5625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45625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09399AE-B335-415D-B40F-7A7497F7C2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151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151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755F06CA-E81D-44D4-8B32-50D3F144B1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B2039-ECAD-486E-8261-C9FC281164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8B1BD-90B4-4461-BA46-34FD81ED7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0DECC-6A06-4A9B-9ABE-497765D95D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8D09A-BB8D-4C50-9A8C-C70CE9B8DE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463DD-D76E-4BED-AF91-38788315F1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30D01-5920-40A5-AAE0-25F10C7334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84F5E-9817-49DA-BF8F-2BE0597FB0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00981-2269-437C-B3FF-DF149D8CBC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CE45C-E982-468D-95BA-68E66EA844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E074B-3D42-4FDA-AF78-6D1A6DADF0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48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48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487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48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49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9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9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A5DC078-1A75-40CE-9A0D-1A771A2B2F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6" r:id="rId2"/>
    <p:sldLayoutId id="2147483675" r:id="rId3"/>
    <p:sldLayoutId id="2147483674" r:id="rId4"/>
    <p:sldLayoutId id="2147483673" r:id="rId5"/>
    <p:sldLayoutId id="2147483672" r:id="rId6"/>
    <p:sldLayoutId id="2147483671" r:id="rId7"/>
    <p:sldLayoutId id="2147483670" r:id="rId8"/>
    <p:sldLayoutId id="2147483669" r:id="rId9"/>
    <p:sldLayoutId id="2147483668" r:id="rId10"/>
    <p:sldLayoutId id="214748366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011238"/>
          </a:xfrm>
        </p:spPr>
        <p:txBody>
          <a:bodyPr/>
          <a:lstStyle/>
          <a:p>
            <a:pPr algn="ctr"/>
            <a:r>
              <a:rPr lang="ru-RU" smtClean="0"/>
              <a:t>ОБРАЩЕНИЯ ГРАЖДАН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838200" y="2362200"/>
            <a:ext cx="8126413" cy="37242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b="1" smtClean="0"/>
              <a:t>За неделю поступило 80 обращений (0)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36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b="1" smtClean="0">
                <a:solidFill>
                  <a:schemeClr val="hlink"/>
                </a:solidFill>
                <a:sym typeface="Wingdings 2" pitchFamily="18" charset="2"/>
              </a:rPr>
              <a:t>ГИС РТ «НАРОДНЫЙ КОНТРОЛЬ» - 8 обращения (+6)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endParaRPr lang="ru-RU" sz="2000" b="1" smtClean="0">
              <a:solidFill>
                <a:schemeClr val="hlink"/>
              </a:solidFill>
              <a:sym typeface="Wingdings 2" pitchFamily="18" charset="2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b="1" smtClean="0">
                <a:solidFill>
                  <a:schemeClr val="hlink"/>
                </a:solidFill>
                <a:sym typeface="Wingdings 2" pitchFamily="18" charset="2"/>
              </a:rPr>
              <a:t>ИНТЕРНЕТ ПРИЕМНАЯ – 8 обращений (-4)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endParaRPr lang="ru-RU" sz="2000" b="1" smtClean="0">
              <a:solidFill>
                <a:schemeClr val="hlink"/>
              </a:solidFill>
              <a:sym typeface="Wingdings 2" pitchFamily="18" charset="2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b="1" smtClean="0">
                <a:solidFill>
                  <a:schemeClr val="hlink"/>
                </a:solidFill>
                <a:sym typeface="Wingdings 2" pitchFamily="18" charset="2"/>
              </a:rPr>
              <a:t>ФОРУМ «Новости Зеленодольска» - 11 обращений (+2)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endParaRPr lang="ru-RU" sz="2000" b="1" smtClean="0">
              <a:solidFill>
                <a:schemeClr val="hlink"/>
              </a:solidFill>
              <a:sym typeface="Wingdings 2" pitchFamily="18" charset="2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ru-RU" sz="2000" b="1" smtClean="0">
                <a:solidFill>
                  <a:schemeClr val="hlink"/>
                </a:solidFill>
                <a:sym typeface="Wingdings 2" pitchFamily="18" charset="2"/>
              </a:rPr>
              <a:t>«ГОРЯЧАЯ ЛИНИЯ» – 53 обращений (-4)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r>
              <a:rPr lang="ru-RU" smtClean="0"/>
              <a:t>ЖКХ</a:t>
            </a:r>
          </a:p>
        </p:txBody>
      </p:sp>
      <p:sp>
        <p:nvSpPr>
          <p:cNvPr id="23554" name="Содержимое 2"/>
          <p:cNvSpPr>
            <a:spLocks noGrp="1"/>
          </p:cNvSpPr>
          <p:nvPr>
            <p:ph idx="1"/>
          </p:nvPr>
        </p:nvSpPr>
        <p:spPr>
          <a:xfrm>
            <a:off x="611188" y="2349500"/>
            <a:ext cx="8424862" cy="4508500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 sz="2400" smtClean="0"/>
              <a:t>	</a:t>
            </a:r>
            <a:r>
              <a:rPr lang="ru-RU" sz="2400" u="sng" smtClean="0"/>
              <a:t>Водоснабжение:</a:t>
            </a: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 13 марта на ул. Загородная не работает колонка, воды взять негде. Просим помочь в решении вопроса.</a:t>
            </a: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С 7 марта в нашей квартире (Первомайская,1-18) нет горячей воды. В квартирах 14 и 10 меняли стояк, после этого воды не стало. Прошу принять меры. Плачу за услуги своевременно.</a:t>
            </a: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В нашем доме долгое время нет воды. Бывает она только ночью, и то очень слабым напором. После обращений на горячую линию вода идет часа два, потом снова воды нет. За что мы платим? Почему услуги не оказываются? (К.Маркса,38)</a:t>
            </a:r>
          </a:p>
          <a:p>
            <a:pPr algn="just"/>
            <a:endParaRPr lang="ru-RU" sz="10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r>
              <a:rPr lang="ru-RU" smtClean="0"/>
              <a:t>ЖКХ</a:t>
            </a:r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>
          <a:xfrm>
            <a:off x="395288" y="2205038"/>
            <a:ext cx="8748712" cy="4652962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 sz="2400" smtClean="0"/>
              <a:t>	</a:t>
            </a:r>
            <a:r>
              <a:rPr lang="ru-RU" sz="2400" u="sng" smtClean="0"/>
              <a:t>Содержание жилфонда:</a:t>
            </a:r>
          </a:p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Незаконченный ремонт, оставлен мусор (Чапаева,1)</a:t>
            </a:r>
          </a:p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Текущие кровли: ул.К.Маркса, 5, Татарстан,21 </a:t>
            </a:r>
          </a:p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Нет уборки во дворе: Украинская,10</a:t>
            </a:r>
          </a:p>
          <a:p>
            <a:pPr algn="just">
              <a:buFont typeface="Wingdings" pitchFamily="2" charset="2"/>
              <a:buNone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                          в подъездах:  Комарова,12, Татарстан,29</a:t>
            </a:r>
          </a:p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Не работает вытяжка в квартире (Комарова,14а)</a:t>
            </a:r>
          </a:p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Требует дезинфекции: Комарова,12, Столичная,8а</a:t>
            </a:r>
          </a:p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Во втором подъезде (Комарова,12) под лестницей свалка, мусор, сломанная мебель, бегают тараканы. </a:t>
            </a:r>
          </a:p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Первый этаж дома № 55 по ул. Гоголя расположен на уровне 2-го этажа, так как внизу расположены нежилые помещения. В доме много молодых семей, однако с коляской очень тяжело спускаться по уличной лестнице, тем более через два проема. Есть ли возможность установить пандусы для последних (4,5,6) подъездов, как самых "высоких" .</a:t>
            </a:r>
          </a:p>
          <a:p>
            <a:pPr algn="just"/>
            <a:endParaRPr lang="ru-RU" sz="18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u="sng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endParaRPr lang="ru-RU" sz="1600" u="sng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r>
              <a:rPr lang="ru-RU" smtClean="0"/>
              <a:t>Услуги</a:t>
            </a:r>
          </a:p>
        </p:txBody>
      </p:sp>
      <p:sp>
        <p:nvSpPr>
          <p:cNvPr id="25602" name="Содержимое 2"/>
          <p:cNvSpPr>
            <a:spLocks noGrp="1"/>
          </p:cNvSpPr>
          <p:nvPr>
            <p:ph idx="1"/>
          </p:nvPr>
        </p:nvSpPr>
        <p:spPr>
          <a:xfrm>
            <a:off x="684213" y="2565400"/>
            <a:ext cx="8208962" cy="4103688"/>
          </a:xfrm>
        </p:spPr>
        <p:txBody>
          <a:bodyPr/>
          <a:lstStyle/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В кв. №51 (М.Красная,9) проживают люди, у которых за долги отключают газ. За зиму четвертый раз отключают газ по всему нашему стояку, без предупреждений. Почему должны страдать другие жильцы? </a:t>
            </a: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В декабре в нашем 6 подъезде неделю не было тепла, тогда проводились какие-то ремонтные работы, и тепла не было даже в близлежащих детских садах. Мы обратились по вопросу перерасчета, нам ответили, что его сделают в январе. Когда в январе квитанция пришла с большой суммой, на наши обращения был дан ответ, что никаких перерасчетов нам делать не будут, т.к. тепло, оказывается, не отключали. Просим в ситуации разобраться и сделать перерасчет. (Тургенева,12)</a:t>
            </a:r>
            <a:endParaRPr lang="ru-RU" sz="2000" u="sng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r>
              <a:rPr lang="ru-RU" smtClean="0"/>
              <a:t>Здравоохранение</a:t>
            </a:r>
          </a:p>
        </p:txBody>
      </p:sp>
      <p:sp>
        <p:nvSpPr>
          <p:cNvPr id="26626" name="Содержимое 2"/>
          <p:cNvSpPr>
            <a:spLocks noGrp="1"/>
          </p:cNvSpPr>
          <p:nvPr>
            <p:ph idx="1"/>
          </p:nvPr>
        </p:nvSpPr>
        <p:spPr>
          <a:xfrm>
            <a:off x="684213" y="2349500"/>
            <a:ext cx="8280400" cy="4319588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Я беременна, нахожусь на больничном, моему первому ребенку 3 года, он заболел, а отцу больничный не дают, говорят, не положено. Прошу разъяснений, почему?</a:t>
            </a:r>
          </a:p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В настоящее время в поликлинике №1 ведется ремонт, и уколы больным делают по направлению в диагностической поликлинике только с 8 до 15 часов. Убедительно просим пересмотреть режим работы процедурного кабинета, чтобы работали в 2 смены, хотя бы на время ремонта в п-ке №1.</a:t>
            </a:r>
          </a:p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31 марта мне надо ехать в Казань на операцию. Обратилась в женскую консультацию мкр Мирный, а мне отвечают, что запись только на 6 апреля. На мои возражения ответили, чтобы я шла к платному врачу. Как быть? В поликлинике №3 в регистратуре постоянно приходится выстаивать по 2 часа в очереди, или компьютеры у них работают медленно, или сами работники. </a:t>
            </a:r>
          </a:p>
          <a:p>
            <a:pPr algn="just">
              <a:buFontTx/>
              <a:buChar char="-"/>
            </a:pPr>
            <a:endParaRPr lang="ru-RU" sz="1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r>
              <a:rPr lang="ru-RU" smtClean="0"/>
              <a:t>Здравоохранение</a:t>
            </a:r>
          </a:p>
        </p:txBody>
      </p:sp>
      <p:sp>
        <p:nvSpPr>
          <p:cNvPr id="27650" name="Содержимое 2"/>
          <p:cNvSpPr>
            <a:spLocks noGrp="1"/>
          </p:cNvSpPr>
          <p:nvPr>
            <p:ph idx="1"/>
          </p:nvPr>
        </p:nvSpPr>
        <p:spPr>
          <a:xfrm>
            <a:off x="395288" y="2349500"/>
            <a:ext cx="8569325" cy="4319588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Моей внучке Камиле 2 года, в воскресенье поднялась высокая температура, вызвали скорую помощь. Привезли в детскую больницу, врач ничего не смогла определить, ребенку сделали укол от температуры и отправили домой. Посоветовали обратиться к ЛОРу. Утром пошли к платному ЛОР-врачу, он сказал, что воспалились лимфоузлы, отечность, дал направление в ЛОР-отделение. Обратились в ЛОР-отделение вечером, врача не было, оказать помощь никто не смог. Наутро снова пошли в ЛОР-отделение, врач оправил нас в ДРКБ, но направления не дал, сказал, что оформлять долго. Пришлось взять такси и ехать в Казань, чтобы внучке оказали платную помощь.  Дочери 18 лет, она мать-одиночка, средств практически нет. А куда ни обратись, лечение платное. Почему в нашем городе маленькому ребенку не могут оказать квалифицированную медицинскую помощь.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r>
              <a:rPr lang="ru-RU" smtClean="0"/>
              <a:t>Здравоохранение</a:t>
            </a:r>
          </a:p>
        </p:txBody>
      </p:sp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684213" y="2349500"/>
            <a:ext cx="8280400" cy="4319588"/>
          </a:xfrm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Благодарность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за профессионализм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бригадам скорой помощи:</a:t>
            </a:r>
          </a:p>
          <a:p>
            <a:pPr algn="just">
              <a:buFont typeface="Wingdings" pitchFamily="2" charset="2"/>
              <a:buNone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           Ковалевой М.П. и Угловой И.В. </a:t>
            </a:r>
          </a:p>
          <a:p>
            <a:pPr algn="just">
              <a:buFont typeface="Wingdings" pitchFamily="2" charset="2"/>
              <a:buNone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            Имамееву И.К. и Алексеевой Н.Л.</a:t>
            </a:r>
          </a:p>
          <a:p>
            <a:pPr algn="just">
              <a:buFontTx/>
              <a:buChar char="-"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Врачу-травматологу Заирканову Мурату </a:t>
            </a:r>
          </a:p>
          <a:p>
            <a:pPr algn="just">
              <a:buFontTx/>
              <a:buChar char="-"/>
            </a:pPr>
            <a:endParaRPr lang="ru-RU" sz="1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r>
              <a:rPr lang="ru-RU" smtClean="0"/>
              <a:t>Культура</a:t>
            </a:r>
          </a:p>
        </p:txBody>
      </p:sp>
      <p:sp>
        <p:nvSpPr>
          <p:cNvPr id="29698" name="Содержимое 2"/>
          <p:cNvSpPr>
            <a:spLocks noGrp="1"/>
          </p:cNvSpPr>
          <p:nvPr>
            <p:ph idx="1"/>
          </p:nvPr>
        </p:nvSpPr>
        <p:spPr>
          <a:xfrm>
            <a:off x="539750" y="2565400"/>
            <a:ext cx="8135938" cy="4292600"/>
          </a:xfrm>
        </p:spPr>
        <p:txBody>
          <a:bodyPr/>
          <a:lstStyle/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Наши дети занимаются в музыкальной школе в кабинете №305, в нем протекает потолок, лужи на полу, угол сверху сырой. Родители обеспокоены, просим помочь в решении вопроса.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r>
              <a:rPr lang="ru-RU" smtClean="0"/>
              <a:t>Строительство</a:t>
            </a:r>
          </a:p>
        </p:txBody>
      </p:sp>
      <p:sp>
        <p:nvSpPr>
          <p:cNvPr id="30722" name="Содержимое 2"/>
          <p:cNvSpPr>
            <a:spLocks noGrp="1"/>
          </p:cNvSpPr>
          <p:nvPr>
            <p:ph idx="1"/>
          </p:nvPr>
        </p:nvSpPr>
        <p:spPr>
          <a:xfrm>
            <a:off x="539750" y="2565400"/>
            <a:ext cx="8135938" cy="4292600"/>
          </a:xfrm>
        </p:spPr>
        <p:txBody>
          <a:bodyPr/>
          <a:lstStyle/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Где можно проверить законность строительства многоэтажных домов? Или у нас все сначала строится, только потом дается разрешение?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r>
              <a:rPr lang="ru-RU" smtClean="0"/>
              <a:t>Земельные вопросы</a:t>
            </a:r>
          </a:p>
        </p:txBody>
      </p:sp>
      <p:sp>
        <p:nvSpPr>
          <p:cNvPr id="31746" name="Содержимое 2"/>
          <p:cNvSpPr>
            <a:spLocks noGrp="1"/>
          </p:cNvSpPr>
          <p:nvPr>
            <p:ph idx="1"/>
          </p:nvPr>
        </p:nvSpPr>
        <p:spPr>
          <a:xfrm>
            <a:off x="755650" y="2420938"/>
            <a:ext cx="7993063" cy="4248150"/>
          </a:xfrm>
        </p:spPr>
        <p:txBody>
          <a:bodyPr/>
          <a:lstStyle/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25 декабря 2014 г. в ПИЗО сдала документы на составление договора аренды на землю участка в с. Бишня. До сих пор документы получить не могу (Кудряшова Н.А.)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r>
              <a:rPr lang="ru-RU" smtClean="0"/>
              <a:t>Разное</a:t>
            </a:r>
          </a:p>
        </p:txBody>
      </p:sp>
      <p:sp>
        <p:nvSpPr>
          <p:cNvPr id="32770" name="Содержимое 2"/>
          <p:cNvSpPr>
            <a:spLocks noGrp="1"/>
          </p:cNvSpPr>
          <p:nvPr>
            <p:ph idx="1"/>
          </p:nvPr>
        </p:nvSpPr>
        <p:spPr>
          <a:xfrm>
            <a:off x="468313" y="2492375"/>
            <a:ext cx="8496300" cy="4032250"/>
          </a:xfrm>
        </p:spPr>
        <p:txBody>
          <a:bodyPr/>
          <a:lstStyle/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Здравствуйте! Вопрос об игральных автоматах уже задавался, автоматы были в "Пятерочке" на рынке, их недели через 2-3 убрали, но на рынке при входе в "МенсКлуб" (2 этаж) спокойно стоят игральные автоматы. Непонятно, их что, никто не видит или делаю вид, что никто не видит, ведь ходят, наверное, туда и полиция, смотрят на порядком, и охранники есть. Непонятно!!!</a:t>
            </a: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Дочь героя ВОВ Хазиева В. обратилась по вопросу исправления ошибки в фамилии отца на мемориальной доске, расположенной на одном из домов указанной улицы – Хазиев, не Хаз</a:t>
            </a:r>
            <a:r>
              <a:rPr lang="ru-RU" sz="2000" u="sng" smtClean="0">
                <a:latin typeface="Times New Roman" pitchFamily="18" charset="0"/>
                <a:cs typeface="Times New Roman" pitchFamily="18" charset="0"/>
              </a:rPr>
              <a:t>ее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в. Также на указателе улицы, напротив дома по ул. Королева, 6 фамилия с ошибкой – улица Хаз</a:t>
            </a:r>
            <a:r>
              <a:rPr lang="ru-RU" sz="2000" u="sng" smtClean="0">
                <a:latin typeface="Times New Roman" pitchFamily="18" charset="0"/>
                <a:cs typeface="Times New Roman" pitchFamily="18" charset="0"/>
              </a:rPr>
              <a:t>ее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ва. Просим вопрос решить.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011238"/>
          </a:xfrm>
        </p:spPr>
        <p:txBody>
          <a:bodyPr/>
          <a:lstStyle/>
          <a:p>
            <a:pPr algn="ctr"/>
            <a:r>
              <a:rPr lang="ru-RU" sz="3200" smtClean="0"/>
              <a:t>Сравнительный анализ за неделю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55650" y="1989138"/>
          <a:ext cx="8197850" cy="4672012"/>
        </p:xfrm>
        <a:graphic>
          <a:graphicData uri="http://schemas.openxmlformats.org/drawingml/2006/table">
            <a:tbl>
              <a:tblPr/>
              <a:tblGrid>
                <a:gridCol w="504825"/>
                <a:gridCol w="2447925"/>
                <a:gridCol w="2376488"/>
                <a:gridCol w="1943100"/>
                <a:gridCol w="925512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обращений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10.03.15-13.03.15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обращений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16.03.15-20.03.15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Динамика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49238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Очистка, отвод воды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улицы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школы №10)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1.2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дворы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-8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тротуары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1.4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подъезды к объектам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 перекресток Хазиева-Королева-«Лукошко», «Березка», м-н «Бристоль»)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 перекресток Хазиева-Королева-«Лукошко»)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Гололед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2.1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тротуары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(подземный переход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 Школы -2)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</a:tr>
              <a:tr h="179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2.2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улицы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2.3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Дворы (сосульки)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Складирование снега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ECEC"/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Ремонт и строительство дорог, тротуаров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F6F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endParaRPr lang="ru-RU" smtClean="0"/>
          </a:p>
        </p:txBody>
      </p:sp>
      <p:sp>
        <p:nvSpPr>
          <p:cNvPr id="33794" name="Содержимое 2"/>
          <p:cNvSpPr>
            <a:spLocks noGrp="1"/>
          </p:cNvSpPr>
          <p:nvPr>
            <p:ph idx="1"/>
          </p:nvPr>
        </p:nvSpPr>
        <p:spPr>
          <a:xfrm>
            <a:off x="684213" y="2492375"/>
            <a:ext cx="8280400" cy="4032250"/>
          </a:xfrm>
        </p:spPr>
        <p:txBody>
          <a:bodyPr/>
          <a:lstStyle/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Ходила в паспортный стол - там тихий ужас. Писали сто раз: бардак был, есть и будет, кого бы у "руля не поставили". Потом пошла в ЗАГС: при входе девушка всё объясняет, электронная очередь, терминал оплат - никаких скандалов и вопросов. Ведь возможно!!! В чем разница? Обе организации государственные . В Казани такого нет...</a:t>
            </a: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Прочитал в газете, что по данным экспертов Зеленодольск поднялся в социально-экономическом рейтинге республики аж на четыре позиции. Мол, повысилось покупательская способность, снизился уровень безработицы и т.д. А мне вот интересно, на каком предприятии у нас выгоднее всего работать? Где зарплату нормальную платят, чтобы и мой собственный рейтинг зеленодольца повысился?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r>
              <a:rPr lang="ru-RU" smtClean="0"/>
              <a:t>Благодарность</a:t>
            </a:r>
          </a:p>
        </p:txBody>
      </p:sp>
      <p:sp>
        <p:nvSpPr>
          <p:cNvPr id="34818" name="Содержимое 2"/>
          <p:cNvSpPr>
            <a:spLocks noGrp="1"/>
          </p:cNvSpPr>
          <p:nvPr>
            <p:ph idx="1"/>
          </p:nvPr>
        </p:nvSpPr>
        <p:spPr>
          <a:xfrm>
            <a:off x="468313" y="2492375"/>
            <a:ext cx="8496300" cy="4032250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 sz="2000" smtClean="0"/>
              <a:t>	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Хочу выразить большую благодарность диспетчеру «ЕАДС» Нуруллиной Ф. за оперативность и отзывчивость. Я инвалид, передвигаюсь на коляске, обратился в обслуживающую организацию, чтобы в подъезде убрали пороги, т.к. я не мог из него выезжать. Вопрос решился очень быстро. Спасибо большое.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r>
              <a:rPr lang="ru-RU" smtClean="0"/>
              <a:t>Поселения: пгт.Васильево</a:t>
            </a:r>
          </a:p>
        </p:txBody>
      </p:sp>
      <p:sp>
        <p:nvSpPr>
          <p:cNvPr id="35842" name="Содержимое 2"/>
          <p:cNvSpPr>
            <a:spLocks noGrp="1"/>
          </p:cNvSpPr>
          <p:nvPr>
            <p:ph idx="1"/>
          </p:nvPr>
        </p:nvSpPr>
        <p:spPr>
          <a:xfrm>
            <a:off x="684213" y="2349500"/>
            <a:ext cx="8280400" cy="4175125"/>
          </a:xfrm>
        </p:spPr>
        <p:txBody>
          <a:bodyPr/>
          <a:lstStyle/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В пгт Васильево Зеленодольского района над собственными домами жителей проходит водопровод. Ежедневно по дороге проезжают большегрузные автомобили и строительная техника. Существует угроза их повреждения. Просим рассмотреть вопрос о том, чтобы убрать их под землю (ул.Стахановская).</a:t>
            </a:r>
          </a:p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Прошу организовать одностороннее движение а/т по ул.Островского от ул.Советская до ул.Новая, запретив движение в обратном направлении. А также установить на этом участке знак "Жилая зона". Ширина проезжей части не позволяет разъехаться 2 автомобилям. Имеется параллельная улица.</a:t>
            </a:r>
          </a:p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От ж/д станции Васильево до улицы Гоголя, Стекольная, Гагарина есть прямая дорога, по которой каждое утро и вечер ходят люди на вокзал и при этом рискуют своей жизнью. Освещения на этой дороге нет. Водители могут просто не увидеть людей, т.к. дорога узкая и все идут по обочине.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r>
              <a:rPr lang="ru-RU" smtClean="0"/>
              <a:t>Поселения: пгт.Н.Вязовые</a:t>
            </a:r>
          </a:p>
        </p:txBody>
      </p:sp>
      <p:sp>
        <p:nvSpPr>
          <p:cNvPr id="36866" name="Содержимое 2"/>
          <p:cNvSpPr>
            <a:spLocks noGrp="1"/>
          </p:cNvSpPr>
          <p:nvPr>
            <p:ph idx="1"/>
          </p:nvPr>
        </p:nvSpPr>
        <p:spPr>
          <a:xfrm>
            <a:off x="684213" y="2349500"/>
            <a:ext cx="8280400" cy="4175125"/>
          </a:xfrm>
        </p:spPr>
        <p:txBody>
          <a:bodyPr/>
          <a:lstStyle/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В моей комнате в третий раз отключают свет, хотя плачу я ежемесячно. Мне отвечают, что по ошибке. Понимаю, один раз, но не три!!! Возмущен! (ул.Панфилова,112-25)</a:t>
            </a:r>
          </a:p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Неделю в домах нет отопления. После обращений в МПП ЖКХ тепло включают на 1-2 часа. Просим помочь в решении вопроса (ул.Панфилова,112)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r>
              <a:rPr lang="ru-RU" smtClean="0"/>
              <a:t>Поселения: Новопольское</a:t>
            </a:r>
          </a:p>
        </p:txBody>
      </p:sp>
      <p:sp>
        <p:nvSpPr>
          <p:cNvPr id="37890" name="Содержимое 2"/>
          <p:cNvSpPr>
            <a:spLocks noGrp="1"/>
          </p:cNvSpPr>
          <p:nvPr>
            <p:ph idx="1"/>
          </p:nvPr>
        </p:nvSpPr>
        <p:spPr>
          <a:xfrm>
            <a:off x="468313" y="2349500"/>
            <a:ext cx="8496300" cy="4392613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	Я, уроженец г.Агрыз Республики Татарстан, столкнулся с проблемой: информация, которая должна быть публичной по «Новопольскому сельскому поселению», а именно – «Реестр муниципального имущества Новопольского сельского поселения», а также Карта градостроительного зонирования территории Новопольского поселения и Карта зон действия ограничений по условиям охраны объектов культурного наследия, не отображены на сайте «Новопольского сельского поселения» (Расположенный по адресу ttp://zelenodolsk.tatarstan.ru/rus/rural_settlements/n_polka.htm). Данный реестр, а также карты зонирования мне необходимы для выбора участка, находящегося в собственности Новопольского сельского поселения, с целью его покупки у данного муниципалитета. Отсюда просьба, вышлите, пожалуйста, на мою  электронную почту (vadimmm.kzn@gmail.com) данный реестр, так как он является публичным документом. Прошу ответить на данное письмо (копию данного  письма высылаю в бумажном виде заказным письмом). Спасибо за понимание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r>
              <a:rPr lang="ru-RU" smtClean="0"/>
              <a:t>Поселения: Свияжск</a:t>
            </a:r>
          </a:p>
        </p:txBody>
      </p:sp>
      <p:sp>
        <p:nvSpPr>
          <p:cNvPr id="38914" name="Содержимое 2"/>
          <p:cNvSpPr>
            <a:spLocks noGrp="1"/>
          </p:cNvSpPr>
          <p:nvPr>
            <p:ph idx="1"/>
          </p:nvPr>
        </p:nvSpPr>
        <p:spPr>
          <a:xfrm>
            <a:off x="468313" y="2349500"/>
            <a:ext cx="8496300" cy="4508500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	В подвалы дома 12 по ул.Никольской остров Свияжск бурным потоком поступают талые воды - причина: проехавший возле дома трактор снес горловину и крышку колодца наружной канализации и тающие сугробы заполняют колодец, вода, поскольку уровень подвала ниже, заполняет подвал, откачивать не успеваем - глава поселения г-н Четверкин никак не реагирует, по сути скрывается от жильцов, в подвале вещи, припасы-все плавает! ПРОСЬБА ОКАЗАТЬ СОДЕЙСТВИЕ СРОЧНО, копия в интернет-приемную Министерства Строительства и ЖКХ Татарстана.</a:t>
            </a:r>
          </a:p>
          <a:p>
            <a:pPr algn="just">
              <a:buFont typeface="Wingdings" pitchFamily="2" charset="2"/>
              <a:buNone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Font typeface="Wingdings" pitchFamily="2" charset="2"/>
              <a:buNone/>
            </a:pP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	Посетив остров град Свияжск столкнулся с непреодолимым препятствием - огромной лужей в месте проведения соревнований 15 марта, улица Набережная Реки Свияги</a:t>
            </a:r>
          </a:p>
          <a:p>
            <a:pPr algn="just">
              <a:buFont typeface="Wingdings" pitchFamily="2" charset="2"/>
              <a:buNone/>
            </a:pPr>
            <a:endParaRPr lang="ru-RU" sz="1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082675"/>
          </a:xfrm>
        </p:spPr>
        <p:txBody>
          <a:bodyPr/>
          <a:lstStyle/>
          <a:p>
            <a:pPr algn="ctr">
              <a:defRPr/>
            </a:pPr>
            <a:r>
              <a:rPr lang="ru-RU" cap="all" dirty="0" smtClean="0"/>
              <a:t>Обращения в </a:t>
            </a:r>
            <a:r>
              <a:rPr lang="ru-RU" cap="all" dirty="0" err="1" smtClean="0"/>
              <a:t>травмпункты</a:t>
            </a:r>
            <a:r>
              <a:rPr lang="ru-RU" cap="all" dirty="0" smtClean="0"/>
              <a:t/>
            </a:r>
            <a:br>
              <a:rPr lang="ru-RU" cap="all" dirty="0" smtClean="0"/>
            </a:br>
            <a:endParaRPr lang="ru-RU" sz="2000" dirty="0"/>
          </a:p>
        </p:txBody>
      </p:sp>
      <p:graphicFrame>
        <p:nvGraphicFramePr>
          <p:cNvPr id="16407" name="Group 23"/>
          <p:cNvGraphicFramePr>
            <a:graphicFrameLocks noGrp="1"/>
          </p:cNvGraphicFramePr>
          <p:nvPr>
            <p:ph idx="1"/>
          </p:nvPr>
        </p:nvGraphicFramePr>
        <p:xfrm>
          <a:off x="214313" y="1484313"/>
          <a:ext cx="8748712" cy="5324475"/>
        </p:xfrm>
        <a:graphic>
          <a:graphicData uri="http://schemas.openxmlformats.org/drawingml/2006/table">
            <a:tbl>
              <a:tblPr/>
              <a:tblGrid>
                <a:gridCol w="7021512"/>
                <a:gridCol w="1727200"/>
              </a:tblGrid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обратившихся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</a:tr>
              <a:tr h="2320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(ул.Гоголя, Декабристов, Заикина, К.Маркса, Комсомольская, Ленина, Маяковского, Октябрьская, Паратская, Первомайская, Рогачева, Северная, Татарстан, Тургенева, Фрунзе, Чайковского, Энгельса)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т.ч. возле магазинов Элис,Торик, Лукошко, ЗУМ, Пятерочка, Зебра, Золо, у рынка, у соцзащиты, во дворе школы №14, у медучилища,у почты,ост.Пищ-т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 дворах 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Гоголя,24,К.Маркса,53, Комсомольская,4, Маяковского,4,Паратская,7,12, Северная,5,Энгельса,5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Татарстан,23, Тургенева,10,12, Чайковского,17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</a:tr>
              <a:tr h="1335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Мирный 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(ул.Королева, Столичная, Хазиева, Комарова, Строителей)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т.ч. у магазинов «ПОЗИС», «Ангам», у рынка, у автовокзала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 дворах </a:t>
                      </a: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Королева, 6,13а, 22, Строителей,11, 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Хазиева,3,7</a:t>
                      </a:r>
                      <a:r>
                        <a:rPr kumimoji="0" lang="ru-RU" sz="16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Зеленый Дол </a:t>
                      </a:r>
                      <a:r>
                        <a:rPr kumimoji="0" lang="ru-RU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ул.Дальняя, Заводская(у з-да Горького), Стадионная,19, Новостроительная)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Район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(п.Васильево, Осиново, Бело-Безводное)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</a:tr>
              <a:tr h="8366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 них госпитализировано (Новостроительная, Рогачева, Стадионная,19, ул.Лагерная,17 п.Васильево)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082675"/>
          </a:xfrm>
        </p:spPr>
        <p:txBody>
          <a:bodyPr/>
          <a:lstStyle/>
          <a:p>
            <a:pPr algn="ctr">
              <a:defRPr/>
            </a:pPr>
            <a:r>
              <a:rPr lang="ru-RU" cap="all" dirty="0" smtClean="0"/>
              <a:t>Укусы животных</a:t>
            </a:r>
            <a:br>
              <a:rPr lang="ru-RU" cap="all" dirty="0" smtClean="0"/>
            </a:br>
            <a:endParaRPr lang="ru-RU" sz="20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827088" y="1844675"/>
          <a:ext cx="7848600" cy="3011488"/>
        </p:xfrm>
        <a:graphic>
          <a:graphicData uri="http://schemas.openxmlformats.org/drawingml/2006/table">
            <a:tbl>
              <a:tblPr/>
              <a:tblGrid>
                <a:gridCol w="6116004"/>
                <a:gridCol w="1732868"/>
              </a:tblGrid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Количество обратившихся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r>
                        <a:rPr lang="ru-RU" sz="2000" u="sng" dirty="0" smtClean="0">
                          <a:latin typeface="+mj-lt"/>
                        </a:rPr>
                        <a:t>Город: </a:t>
                      </a:r>
                    </a:p>
                    <a:p>
                      <a:r>
                        <a:rPr lang="ru-RU" sz="1800" dirty="0" smtClean="0">
                          <a:latin typeface="+mj-lt"/>
                        </a:rPr>
                        <a:t>ул.Комсомольская, ул.Татарстан</a:t>
                      </a:r>
                      <a:endParaRPr lang="ru-RU" sz="1800" dirty="0">
                        <a:latin typeface="+mj-lt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</a:tr>
              <a:tr h="7775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Мирный: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у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л.Королева (</a:t>
                      </a:r>
                      <a:r>
                        <a:rPr kumimoji="0" lang="ru-RU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промзона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, автостоянка)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Район: 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п.Васильево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3D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011238"/>
          </a:xfrm>
        </p:spPr>
        <p:txBody>
          <a:bodyPr/>
          <a:lstStyle/>
          <a:p>
            <a:pPr algn="ctr"/>
            <a:r>
              <a:rPr lang="ru-RU" smtClean="0"/>
              <a:t>Народный контроль</a:t>
            </a:r>
          </a:p>
        </p:txBody>
      </p:sp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838200" y="2362200"/>
            <a:ext cx="8126413" cy="3724275"/>
          </a:xfrm>
        </p:spPr>
        <p:txBody>
          <a:bodyPr/>
          <a:lstStyle/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Лед, вода, каша на улицах города.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Водопровод под дорогой, пгт Васильево, ул. Стахановская.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Ограничение движения по ул. Островского пгт Васильево.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Отсутствует освещение по ул. Гоголя, Стекольная, Гагарина, пгт Васильево.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Между домами Засорина, 9 и 11 огромная, непроходимая лужа.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Отсутствие ливневки на острове Свияжск.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Перед подъездом №1, ул. Космонавтов, 7, лужа, не пройти.</a:t>
            </a:r>
          </a:p>
          <a:p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Травмоопасная ситуация во дворе дома, Зеленая, 3.</a:t>
            </a:r>
          </a:p>
          <a:p>
            <a:pPr algn="just"/>
            <a:endParaRPr lang="ru-RU" sz="20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011238"/>
          </a:xfrm>
        </p:spPr>
        <p:txBody>
          <a:bodyPr/>
          <a:lstStyle/>
          <a:p>
            <a:pPr algn="ctr"/>
            <a:r>
              <a:rPr lang="ru-RU" smtClean="0"/>
              <a:t>Уборка городских улиц и тротуаров</a:t>
            </a:r>
          </a:p>
        </p:txBody>
      </p:sp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395288" y="2133600"/>
            <a:ext cx="8569325" cy="43195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 b="1" smtClean="0"/>
              <a:t>	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Очистка, отвод воды: </a:t>
            </a:r>
          </a:p>
          <a:p>
            <a:pPr algn="just">
              <a:buFont typeface="Wingdings" pitchFamily="2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ул. Засорина (вдоль домов 5,3,1), ул.Гоголя,50, перекресток Хазиева-Королева (4 обращения),  Лиственная-Мичурина, ул.Пасечная, </a:t>
            </a:r>
          </a:p>
          <a:p>
            <a:pPr>
              <a:buFont typeface="Wingdings" pitchFamily="2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тротуар: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на ул. К.Маркса, у школы №11, и у медучилища синие арки у переходных переходов залиты водой</a:t>
            </a:r>
          </a:p>
          <a:p>
            <a:pPr>
              <a:buFont typeface="Wingdings" pitchFamily="2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подземный переход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на ост.Школа (2 обращения)</a:t>
            </a:r>
            <a:br>
              <a:rPr lang="ru-RU" sz="20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дворы: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.Первомайская,1, между домами 9 и 11 по ул.Засорина, К.Маркса,50, Рогачева,22, Норкина,9, Королева,8, Космонавтов,7 </a:t>
            </a:r>
          </a:p>
          <a:p>
            <a:pPr algn="just">
              <a:buFont typeface="Wingdings" pitchFamily="2" charset="2"/>
              <a:buNone/>
            </a:pP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	Гололед:</a:t>
            </a:r>
          </a:p>
          <a:p>
            <a:pPr algn="just">
              <a:buFont typeface="Wingdings" pitchFamily="2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	- дворы: Столичная,20, Урманче,16, Королева,13а, Зеленая,3</a:t>
            </a:r>
          </a:p>
          <a:p>
            <a:pPr algn="just">
              <a:buFont typeface="Wingdings" pitchFamily="2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	- тротуары на северной стороне ул.Энгельса (вдоль домов 5,3)</a:t>
            </a:r>
          </a:p>
          <a:p>
            <a:pPr algn="just">
              <a:buFont typeface="Wingdings" pitchFamily="2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Font typeface="Wingdings" pitchFamily="2" charset="2"/>
              <a:buNone/>
            </a:pPr>
            <a:endParaRPr lang="ru-RU" sz="2000" smtClean="0"/>
          </a:p>
          <a:p>
            <a:pPr algn="just">
              <a:buFont typeface="Wingdings" pitchFamily="2" charset="2"/>
              <a:buNone/>
            </a:pPr>
            <a:r>
              <a:rPr lang="ru-RU" sz="2000" smtClean="0"/>
              <a:t>	</a:t>
            </a:r>
          </a:p>
          <a:p>
            <a:pPr algn="just">
              <a:buFont typeface="Wingdings" pitchFamily="2" charset="2"/>
              <a:buNone/>
            </a:pPr>
            <a:r>
              <a:rPr lang="ru-RU" sz="2000" smtClean="0"/>
              <a:t>	</a:t>
            </a:r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011238"/>
          </a:xfrm>
        </p:spPr>
        <p:txBody>
          <a:bodyPr/>
          <a:lstStyle/>
          <a:p>
            <a:pPr algn="ctr"/>
            <a:r>
              <a:rPr lang="ru-RU" smtClean="0"/>
              <a:t>Ремонт и строительство дорог, тротуаров</a:t>
            </a:r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>
          <a:xfrm>
            <a:off x="395288" y="2276475"/>
            <a:ext cx="8569325" cy="4581525"/>
          </a:xfrm>
        </p:spPr>
        <p:txBody>
          <a:bodyPr/>
          <a:lstStyle/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Между домом по ул. Строителей, 7 и магазином «Пятерочка» полностью разбита дорога, здесь застревают машины. Установите знаки, что проезд закрыт или отремонтируйте, наконец, дорогу.</a:t>
            </a:r>
          </a:p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На улице Гоголя осенью копали траншею, которая шла вдоль тротуаров. Работы сделали, кое-как траншеи закопали, а теперь здесь не пройти, комья земли, глины, грязь. Например, с коляской здесь пробраться вообще невозможно. Кто будет все восстанавливать?</a:t>
            </a:r>
          </a:p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Добрый день! Хочу задать два вопроса, первый - во время прокладки инженерных сетей к строящемуся дому по адресу Первомайская стр.5 было разрушено асфальтовое покрытие, а также не выполнена планировка грунта на газонах между домами Первомайская 3 и 1,Будет ли застройщик восстанавливать покрытие и в какие сроки? Второй вопрос - на пересечении улиц Дачная и Гагарина  напротив санатория - профилактория "Волга" образовались большие ямы достигающие глубины более 20 см, планируется ли ремонт данного участка?</a:t>
            </a:r>
            <a:br>
              <a:rPr lang="ru-RU" sz="1800" smtClean="0">
                <a:latin typeface="Times New Roman" pitchFamily="18" charset="0"/>
                <a:cs typeface="Times New Roman" pitchFamily="18" charset="0"/>
              </a:rPr>
            </a:br>
            <a:endParaRPr lang="ru-RU" sz="18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Font typeface="Wingdings" pitchFamily="2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011238"/>
          </a:xfrm>
        </p:spPr>
        <p:txBody>
          <a:bodyPr/>
          <a:lstStyle/>
          <a:p>
            <a:pPr algn="ctr"/>
            <a:r>
              <a:rPr lang="ru-RU" smtClean="0"/>
              <a:t>Автомобили вне стоянок</a:t>
            </a:r>
          </a:p>
        </p:txBody>
      </p:sp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684213" y="2565400"/>
            <a:ext cx="8135937" cy="4292600"/>
          </a:xfrm>
        </p:spPr>
        <p:txBody>
          <a:bodyPr/>
          <a:lstStyle/>
          <a:p>
            <a:pPr algn="just"/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Просим срочно решить проблему: во дворе домов К. Маркса 8-12 на всех газонах автомобилисты установили столбы с цепями для парковок, засыпав все газоны щебнем. Это незаконно! Просим соответствующие службы принять меры по их устранению, привлечь нарушителей к административной ответственности за самоуправство и восстановить зеленую зону.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938213"/>
          </a:xfrm>
        </p:spPr>
        <p:txBody>
          <a:bodyPr/>
          <a:lstStyle/>
          <a:p>
            <a:pPr algn="ctr"/>
            <a:r>
              <a:rPr lang="ru-RU" smtClean="0"/>
              <a:t>Уборка мусора</a:t>
            </a: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323850" y="2420938"/>
            <a:ext cx="8712200" cy="4437062"/>
          </a:xfrm>
        </p:spPr>
        <p:txBody>
          <a:bodyPr/>
          <a:lstStyle/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Между домами Королева, 6 и Хазиева, 8 огромная площадь, которая никогда не убирается от мусора. Примите соответствующие меры.</a:t>
            </a:r>
          </a:p>
          <a:p>
            <a:pPr algn="just"/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В лесной зоне, недалеко от нашего дома (Украинская,6), построили новый дом, а мусорные контейнеры там не установили, дополнительный контейнер поставили у нашего дома. Просим перенести контейнер, у нас здесь и так хватает грязи!</a:t>
            </a:r>
          </a:p>
          <a:p>
            <a:pPr algn="just">
              <a:buFont typeface="Wingdings" pitchFamily="2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endParaRPr lang="ru-RU" sz="2400" smtClean="0"/>
          </a:p>
          <a:p>
            <a:pPr algn="just">
              <a:buFont typeface="Wingdings" pitchFamily="2" charset="2"/>
              <a:buNone/>
            </a:pPr>
            <a:endParaRPr lang="ru-RU" sz="2400" smtClean="0"/>
          </a:p>
          <a:p>
            <a:pPr algn="just"/>
            <a:endParaRPr lang="ru-RU" sz="10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5549</TotalTime>
  <Words>1843</Words>
  <Application>Microsoft Office PowerPoint</Application>
  <PresentationFormat>Экран (4:3)</PresentationFormat>
  <Paragraphs>200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Wingdings</vt:lpstr>
      <vt:lpstr>Calibri</vt:lpstr>
      <vt:lpstr>Times New Roman</vt:lpstr>
      <vt:lpstr>Wingdings 2</vt:lpstr>
      <vt:lpstr>Капсулы</vt:lpstr>
      <vt:lpstr>Капсулы</vt:lpstr>
      <vt:lpstr>ОБРАЩЕНИЯ ГРАЖДАН</vt:lpstr>
      <vt:lpstr>Сравнительный анализ за неделю</vt:lpstr>
      <vt:lpstr>ОБРАЩЕНИЯ В ТРАВМПУНКТЫ </vt:lpstr>
      <vt:lpstr>УКУСЫ ЖИВОТНЫХ </vt:lpstr>
      <vt:lpstr>Народный контроль</vt:lpstr>
      <vt:lpstr>Уборка городских улиц и тротуаров</vt:lpstr>
      <vt:lpstr>Ремонт и строительство дорог, тротуаров</vt:lpstr>
      <vt:lpstr>Автомобили вне стоянок</vt:lpstr>
      <vt:lpstr>Уборка мусора</vt:lpstr>
      <vt:lpstr>ЖКХ</vt:lpstr>
      <vt:lpstr>ЖКХ</vt:lpstr>
      <vt:lpstr>Услуги</vt:lpstr>
      <vt:lpstr>Здравоохранение</vt:lpstr>
      <vt:lpstr>Здравоохранение</vt:lpstr>
      <vt:lpstr>Здравоохранение</vt:lpstr>
      <vt:lpstr>Культура</vt:lpstr>
      <vt:lpstr>Строительство</vt:lpstr>
      <vt:lpstr>Земельные вопросы</vt:lpstr>
      <vt:lpstr>Разное</vt:lpstr>
      <vt:lpstr>Слайд 20</vt:lpstr>
      <vt:lpstr>Благодарность</vt:lpstr>
      <vt:lpstr>Поселения: пгт.Васильево</vt:lpstr>
      <vt:lpstr>Поселения: пгт.Н.Вязовые</vt:lpstr>
      <vt:lpstr>Поселения: Новопольское</vt:lpstr>
      <vt:lpstr>Поселения: Свияжск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ОБРАЩЕНИЯ ГРАЖДАН</dc:title>
  <dc:creator>1</dc:creator>
  <cp:lastModifiedBy>Admin</cp:lastModifiedBy>
  <cp:revision>1074</cp:revision>
  <dcterms:created xsi:type="dcterms:W3CDTF">2013-02-03T17:13:36Z</dcterms:created>
  <dcterms:modified xsi:type="dcterms:W3CDTF">2015-03-22T16:52:47Z</dcterms:modified>
</cp:coreProperties>
</file>