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7" r:id="rId7"/>
    <p:sldId id="279" r:id="rId8"/>
    <p:sldId id="281" r:id="rId9"/>
    <p:sldId id="283" r:id="rId10"/>
    <p:sldId id="284" r:id="rId11"/>
    <p:sldId id="285" r:id="rId12"/>
    <p:sldId id="286" r:id="rId13"/>
    <p:sldId id="28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C89C04-E94F-4DA0-9BE8-94E4BFAEE4C3}">
          <p14:sldIdLst>
            <p14:sldId id="256"/>
            <p14:sldId id="257"/>
            <p14:sldId id="260"/>
          </p14:sldIdLst>
        </p14:section>
        <p14:section name="Раздел без заголовка" id="{DF36E854-5F9C-4166-B808-E6B1C538E78F}">
          <p14:sldIdLst>
            <p14:sldId id="259"/>
            <p14:sldId id="261"/>
            <p14:sldId id="267"/>
            <p14:sldId id="279"/>
            <p14:sldId id="281"/>
            <p14:sldId id="283"/>
            <p14:sldId id="284"/>
            <p14:sldId id="285"/>
            <p14:sldId id="286"/>
            <p14:sldId id="287"/>
          </p14:sldIdLst>
        </p14:section>
        <p14:section name="Раздел без заголовка" id="{EE29AB10-EEB5-41EC-A0DE-389506414D7C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40"/>
      <c:rotY val="5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Наложено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0408498672561284E-3"/>
                  <c:y val="-9.792447624263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08498672561287E-2"/>
                  <c:y val="-5.028554185432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04249336280699E-2"/>
                  <c:y val="-3.9699111990257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04249336280642E-3"/>
                  <c:y val="-3.17592895922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1038500</c:v>
                </c:pt>
                <c:pt idx="1">
                  <c:v>1182800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Взыскано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745920951311928E-2"/>
                  <c:y val="-4.499232692229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04249336280642"/>
                  <c:y val="4.499211852800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214872676982251E-2"/>
                  <c:y val="-3.9699111990257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92323075213866E-2"/>
                  <c:y val="-2.911289052047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565644</c:v>
                </c:pt>
                <c:pt idx="1">
                  <c:v>1192838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4"/>
        <c:gapDepth val="214"/>
        <c:shape val="box"/>
        <c:axId val="34407168"/>
        <c:axId val="34408704"/>
        <c:axId val="0"/>
      </c:bar3DChart>
      <c:catAx>
        <c:axId val="3440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408704"/>
        <c:crosses val="autoZero"/>
        <c:auto val="1"/>
        <c:lblAlgn val="ctr"/>
        <c:lblOffset val="100"/>
        <c:noMultiLvlLbl val="0"/>
      </c:catAx>
      <c:valAx>
        <c:axId val="344087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3440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9730585490498"/>
          <c:y val="3.4896874002312346E-2"/>
          <c:w val="0.1899414193442108"/>
          <c:h val="0.22620866603481518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За 1 квартал</a:t>
            </a:r>
            <a:r>
              <a:rPr lang="ru-RU" baseline="0" dirty="0" smtClean="0"/>
              <a:t> </a:t>
            </a:r>
            <a:r>
              <a:rPr lang="ru-RU" dirty="0" smtClean="0"/>
              <a:t>2016 года</a:t>
            </a:r>
            <a:endParaRPr lang="ru-RU" dirty="0"/>
          </a:p>
        </c:rich>
      </c:tx>
      <c:layout>
        <c:manualLayout>
          <c:xMode val="edge"/>
          <c:yMode val="edge"/>
          <c:x val="1.8460161083202923E-2"/>
          <c:y val="3.843946114249413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1 квартал 2016 г.</c:v>
                </c:pt>
              </c:strCache>
            </c:strRef>
          </c:tx>
          <c:explosion val="25"/>
          <c:dPt>
            <c:idx val="0"/>
            <c:bubble3D val="0"/>
            <c:explosion val="23"/>
          </c:dPt>
          <c:dLbls>
            <c:dLbl>
              <c:idx val="0"/>
              <c:layout>
                <c:manualLayout>
                  <c:x val="-9.7592229978562053E-2"/>
                  <c:y val="-2.0383151872014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 протокола 11,4%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71144872791912E-2"/>
                  <c:y val="-6.1397417830767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протоколов 7,6%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684260390820789E-2"/>
                  <c:y val="-1.163905764856536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170</a:t>
                    </a: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протоколов 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ст. 3.2 КоАП РТ</c:v>
                </c:pt>
                <c:pt idx="1">
                  <c:v>ст. 3.5 КоАП РТ</c:v>
                </c:pt>
                <c:pt idx="2">
                  <c:v>ст. 3.6 КоАП 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ст. 3.2 КоАП РТ</c:v>
                </c:pt>
                <c:pt idx="1">
                  <c:v>ст. 3.5 КоАП РТ</c:v>
                </c:pt>
                <c:pt idx="2">
                  <c:v>ст. 3.6 КоАП 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016072288265"/>
          <c:y val="3.7575911478811154E-2"/>
          <c:w val="0.64418396564065861"/>
          <c:h val="0.7609639420072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в ФССП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#,##0.00"р."</c:formatCode>
                <c:ptCount val="2"/>
                <c:pt idx="0">
                  <c:v>139500</c:v>
                </c:pt>
                <c:pt idx="1">
                  <c:v>407200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Взыскано ФССП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989301076129176E-2"/>
                  <c:y val="-1.9863974008537514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682346775613199E-2"/>
                  <c:y val="-3.9727948017074886E-3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#,##0.00"р."</c:formatCode>
                <c:ptCount val="2"/>
                <c:pt idx="0">
                  <c:v>84644</c:v>
                </c:pt>
                <c:pt idx="1">
                  <c:v>54100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8574080"/>
        <c:axId val="118575872"/>
      </c:barChart>
      <c:catAx>
        <c:axId val="118574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575872"/>
        <c:crosses val="autoZero"/>
        <c:auto val="1"/>
        <c:lblAlgn val="ctr"/>
        <c:lblOffset val="100"/>
        <c:noMultiLvlLbl val="0"/>
      </c:catAx>
      <c:valAx>
        <c:axId val="118575872"/>
        <c:scaling>
          <c:orientation val="minMax"/>
        </c:scaling>
        <c:delete val="0"/>
        <c:axPos val="l"/>
        <c:numFmt formatCode="#,##0.00&quot;р.&quot;" sourceLinked="1"/>
        <c:majorTickMark val="none"/>
        <c:minorTickMark val="none"/>
        <c:tickLblPos val="nextTo"/>
        <c:crossAx val="11857408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9154480164032792"/>
          <c:y val="0.15682503531353661"/>
          <c:w val="0.18443411263634121"/>
          <c:h val="0.287049454822480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53ABA-B48F-49D2-99BE-FF981DA12E6F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32F3-D242-4418-89D2-D2D71789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32F3-D242-4418-89D2-D2D717891E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7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4000">
              <a:srgbClr val="85C2FF"/>
            </a:gs>
            <a:gs pos="86000">
              <a:schemeClr val="bg1">
                <a:lumMod val="95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8520" y="1338510"/>
            <a:ext cx="97930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работе Административной комиссии</a:t>
            </a:r>
          </a:p>
          <a:p>
            <a:pPr algn="ctr"/>
            <a:r>
              <a:rPr lang="ru-RU" sz="4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Исполнительного комитета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ЗМР</a:t>
            </a:r>
          </a:p>
          <a:p>
            <a:pPr algn="ctr"/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квартал 2016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13866"/>
            <a:ext cx="644420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Административной комиссии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комитета ЗМР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Ф.Н.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Шамсиев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г.Зеленодольск</a:t>
            </a:r>
            <a:r>
              <a:rPr lang="ru-RU" dirty="0" smtClean="0"/>
              <a:t>, улица Надежды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24"/>
            <a:ext cx="9112542" cy="5184576"/>
          </a:xfrm>
        </p:spPr>
      </p:pic>
    </p:spTree>
    <p:extLst>
      <p:ext uri="{BB962C8B-B14F-4D97-AF65-F5344CB8AC3E}">
        <p14:creationId xmlns:p14="http://schemas.microsoft.com/office/powerpoint/2010/main" val="26177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.Зеленодольск</a:t>
            </a:r>
            <a:r>
              <a:rPr lang="ru-RU" dirty="0" smtClean="0"/>
              <a:t>, улица Ленина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r="1" b="14986"/>
          <a:stretch/>
        </p:blipFill>
        <p:spPr>
          <a:xfrm>
            <a:off x="539552" y="1412776"/>
            <a:ext cx="7656394" cy="3847721"/>
          </a:xfrm>
        </p:spPr>
      </p:pic>
    </p:spTree>
    <p:extLst>
      <p:ext uri="{BB962C8B-B14F-4D97-AF65-F5344CB8AC3E}">
        <p14:creationId xmlns:p14="http://schemas.microsoft.com/office/powerpoint/2010/main" val="4041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г.Зеленодольск</a:t>
            </a:r>
            <a:r>
              <a:rPr lang="ru-RU" dirty="0" smtClean="0"/>
              <a:t>, улица Ленина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184576" cy="4752528"/>
          </a:xfrm>
        </p:spPr>
      </p:pic>
    </p:spTree>
    <p:extLst>
      <p:ext uri="{BB962C8B-B14F-4D97-AF65-F5344CB8AC3E}">
        <p14:creationId xmlns:p14="http://schemas.microsoft.com/office/powerpoint/2010/main" val="4271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г.Зеленодольск</a:t>
            </a:r>
            <a:r>
              <a:rPr lang="ru-RU" dirty="0" smtClean="0"/>
              <a:t>, улица </a:t>
            </a:r>
            <a:r>
              <a:rPr lang="ru-RU" dirty="0" err="1" smtClean="0"/>
              <a:t>К.Маркса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6407"/>
            <a:ext cx="5616624" cy="4663772"/>
          </a:xfrm>
        </p:spPr>
      </p:pic>
    </p:spTree>
    <p:extLst>
      <p:ext uri="{BB962C8B-B14F-4D97-AF65-F5344CB8AC3E}">
        <p14:creationId xmlns:p14="http://schemas.microsoft.com/office/powerpoint/2010/main" val="3805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755576" y="27089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протоколов направленных на рассмотрение в Административную комиссию  	 за 1 квартал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2014-2016гг., шт.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45596"/>
              </p:ext>
            </p:extLst>
          </p:nvPr>
        </p:nvGraphicFramePr>
        <p:xfrm>
          <a:off x="1187624" y="2996952"/>
          <a:ext cx="6696744" cy="27074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4296"/>
                <a:gridCol w="4032448"/>
              </a:tblGrid>
              <a:tr h="67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6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6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6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7679498"/>
              </p:ext>
            </p:extLst>
          </p:nvPr>
        </p:nvGraphicFramePr>
        <p:xfrm>
          <a:off x="467544" y="1772816"/>
          <a:ext cx="8352928" cy="479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наложенных и взысканных штрафов Административной комиссией за 1 квартал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2015-2016гг., тыс.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2321158"/>
              </p:ext>
            </p:extLst>
          </p:nvPr>
        </p:nvGraphicFramePr>
        <p:xfrm>
          <a:off x="683568" y="476672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3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14139"/>
              </p:ext>
            </p:extLst>
          </p:nvPr>
        </p:nvGraphicFramePr>
        <p:xfrm>
          <a:off x="611560" y="1844824"/>
          <a:ext cx="7920879" cy="38164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93406"/>
                <a:gridCol w="2764836"/>
                <a:gridCol w="3362637"/>
              </a:tblGrid>
              <a:tr h="8839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протоколов, шт.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наложенных штрафов, в руб.</a:t>
                      </a:r>
                      <a:endParaRPr lang="ru-RU" dirty="0"/>
                    </a:p>
                  </a:txBody>
                  <a:tcPr anchor="ctr"/>
                </a:tc>
              </a:tr>
              <a:tr h="5121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21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МЭПР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39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21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21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182 800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17213"/>
            <a:ext cx="792088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Административную комиссию представлены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об административных правонарушениях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8360" y="476672"/>
            <a:ext cx="6552728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Обжалованы в судебном порядке в 1 квартале 2016 года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3110242"/>
            <a:ext cx="2207092" cy="894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Оставлены в силе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шт.)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5662" y="3075052"/>
            <a:ext cx="1882312" cy="9361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899143" y="2564903"/>
            <a:ext cx="299745" cy="525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74381" y="2594726"/>
            <a:ext cx="378042" cy="515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599398" y="1672546"/>
            <a:ext cx="2279536" cy="8923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постановлений Административной комиссии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>
            <a:endCxn id="23" idx="0"/>
          </p:cNvCxnSpPr>
          <p:nvPr/>
        </p:nvCxnSpPr>
        <p:spPr>
          <a:xfrm flipH="1">
            <a:off x="4739166" y="939014"/>
            <a:ext cx="2" cy="73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Работа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судебными приставами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2015 -  2016гг., тыс. руб.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6607362"/>
              </p:ext>
            </p:extLst>
          </p:nvPr>
        </p:nvGraphicFramePr>
        <p:xfrm>
          <a:off x="251520" y="98072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1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АЙШИНСКОЕ СП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412776"/>
            <a:ext cx="9144000" cy="5470464"/>
          </a:xfrm>
        </p:spPr>
      </p:pic>
    </p:spTree>
    <p:extLst>
      <p:ext uri="{BB962C8B-B14F-4D97-AF65-F5344CB8AC3E}">
        <p14:creationId xmlns:p14="http://schemas.microsoft.com/office/powerpoint/2010/main" val="9156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Айшинское</a:t>
            </a:r>
            <a:r>
              <a:rPr lang="ru-RU" dirty="0" smtClean="0"/>
              <a:t> СП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22814" cy="5309943"/>
          </a:xfrm>
        </p:spPr>
      </p:pic>
    </p:spTree>
    <p:extLst>
      <p:ext uri="{BB962C8B-B14F-4D97-AF65-F5344CB8AC3E}">
        <p14:creationId xmlns:p14="http://schemas.microsoft.com/office/powerpoint/2010/main" val="191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206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Работа с судебными приставами         за 1 квартал 2015 -  2016гг., тыс. руб. </vt:lpstr>
      <vt:lpstr>АЙШИНСКОЕ СП</vt:lpstr>
      <vt:lpstr>Айшинское СП</vt:lpstr>
      <vt:lpstr>г.Зеленодольск, улица Надежды </vt:lpstr>
      <vt:lpstr>г.Зеленодольск, улица Ленина</vt:lpstr>
      <vt:lpstr>г.Зеленодольск, улица Ленина</vt:lpstr>
      <vt:lpstr>г.Зеленодольск, улица К.Маркса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SKV</dc:creator>
  <cp:lastModifiedBy>Пользователь Windows</cp:lastModifiedBy>
  <cp:revision>94</cp:revision>
  <dcterms:created xsi:type="dcterms:W3CDTF">2015-10-01T09:38:27Z</dcterms:created>
  <dcterms:modified xsi:type="dcterms:W3CDTF">2016-04-15T05:20:02Z</dcterms:modified>
</cp:coreProperties>
</file>