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35" r:id="rId2"/>
    <p:sldId id="606" r:id="rId3"/>
    <p:sldId id="607" r:id="rId4"/>
    <p:sldId id="420" r:id="rId5"/>
    <p:sldId id="605" r:id="rId6"/>
    <p:sldId id="571" r:id="rId7"/>
    <p:sldId id="570" r:id="rId8"/>
    <p:sldId id="609" r:id="rId9"/>
    <p:sldId id="595" r:id="rId10"/>
    <p:sldId id="611" r:id="rId11"/>
    <p:sldId id="377" r:id="rId12"/>
    <p:sldId id="562" r:id="rId13"/>
    <p:sldId id="601" r:id="rId14"/>
    <p:sldId id="598" r:id="rId15"/>
    <p:sldId id="600" r:id="rId16"/>
    <p:sldId id="519" r:id="rId17"/>
    <p:sldId id="575" r:id="rId18"/>
    <p:sldId id="39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EA14"/>
    <a:srgbClr val="56FC62"/>
    <a:srgbClr val="006600"/>
    <a:srgbClr val="008000"/>
    <a:srgbClr val="3333FF"/>
    <a:srgbClr val="FF00FF"/>
    <a:srgbClr val="2479EA"/>
    <a:srgbClr val="7FFD88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2" autoAdjust="0"/>
    <p:restoredTop sz="97312" autoAdjust="0"/>
  </p:normalViewPr>
  <p:slideViewPr>
    <p:cSldViewPr>
      <p:cViewPr varScale="1">
        <p:scale>
          <a:sx n="70" d="100"/>
          <a:sy n="70" d="100"/>
        </p:scale>
        <p:origin x="1344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март 2016 года</a:t>
            </a:r>
            <a:endParaRPr lang="ru-RU" dirty="0"/>
          </a:p>
        </c:rich>
      </c:tx>
      <c:layout>
        <c:manualLayout>
          <c:xMode val="edge"/>
          <c:yMode val="edge"/>
          <c:x val="0.29263977072310404"/>
          <c:y val="5.7060653391453463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250352304796095"/>
          <c:y val="1.6962984504989696E-2"/>
          <c:w val="0.61010104986876645"/>
          <c:h val="0.82550000000000001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4346350808042263"/>
          <c:y val="0.58137576217021669"/>
          <c:w val="0.50205602155316076"/>
          <c:h val="0.41862417863393608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0.10435</cdr:x>
      <cdr:y>0</cdr:y>
    </cdr:from>
    <cdr:to>
      <cdr:x>0.95652</cdr:x>
      <cdr:y>0.3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64096" y="0"/>
          <a:ext cx="7056784" cy="15121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8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Статистика обращений в </a:t>
          </a:r>
        </a:p>
        <a:p xmlns:a="http://schemas.openxmlformats.org/drawingml/2006/main">
          <a:pPr algn="ctr"/>
          <a:r>
            <a:rPr lang="ru-RU" sz="28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ГИС «Народный контроль» </a:t>
          </a:r>
        </a:p>
        <a:p xmlns:a="http://schemas.openxmlformats.org/drawingml/2006/main">
          <a:pPr algn="ctr"/>
          <a:r>
            <a:rPr lang="ru-RU" sz="28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июнь </a:t>
          </a:r>
          <a:r>
            <a:rPr lang="ru-RU" sz="28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2016 года</a:t>
          </a:r>
          <a:endParaRPr lang="ru-RU" sz="2800" b="1" dirty="0">
            <a:solidFill>
              <a:schemeClr val="accent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AF6D49-F77D-4B3E-8F29-5FD22834B93D}" type="datetimeFigureOut">
              <a:rPr lang="ru-RU" smtClean="0"/>
              <a:pPr/>
              <a:t>14.07.2016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272088-78E1-473C-9711-E91F1CC484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5163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FC732-3EE7-49CF-920B-CD3284256B04}" type="datetimeFigureOut">
              <a:rPr lang="ru-RU" smtClean="0"/>
              <a:pPr/>
              <a:t>14.07.2016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F42ACD-2300-4AA3-8195-9A0B2E4DAA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815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3EF98-A94D-45C5-A35D-80DECB662044}" type="datetimeFigureOut">
              <a:rPr lang="ru-RU" smtClean="0"/>
              <a:pPr/>
              <a:t>14.07.2016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C54D-CEBC-451B-842F-BE8FEEC16F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123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3EF98-A94D-45C5-A35D-80DECB662044}" type="datetimeFigureOut">
              <a:rPr lang="ru-RU" smtClean="0"/>
              <a:pPr/>
              <a:t>14.07.2016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C54D-CEBC-451B-842F-BE8FEEC16F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788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3EF98-A94D-45C5-A35D-80DECB662044}" type="datetimeFigureOut">
              <a:rPr lang="ru-RU" smtClean="0"/>
              <a:pPr/>
              <a:t>14.07.2016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C54D-CEBC-451B-842F-BE8FEEC16F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924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3EF98-A94D-45C5-A35D-80DECB662044}" type="datetimeFigureOut">
              <a:rPr lang="ru-RU" smtClean="0"/>
              <a:pPr/>
              <a:t>14.07.2016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C54D-CEBC-451B-842F-BE8FEEC16F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89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3EF98-A94D-45C5-A35D-80DECB662044}" type="datetimeFigureOut">
              <a:rPr lang="ru-RU" smtClean="0"/>
              <a:pPr/>
              <a:t>14.07.2016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C54D-CEBC-451B-842F-BE8FEEC16F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574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3EF98-A94D-45C5-A35D-80DECB662044}" type="datetimeFigureOut">
              <a:rPr lang="ru-RU" smtClean="0"/>
              <a:pPr/>
              <a:t>14.07.2016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C54D-CEBC-451B-842F-BE8FEEC16F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395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3EF98-A94D-45C5-A35D-80DECB662044}" type="datetimeFigureOut">
              <a:rPr lang="ru-RU" smtClean="0"/>
              <a:pPr/>
              <a:t>14.07.2016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C54D-CEBC-451B-842F-BE8FEEC16F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111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3EF98-A94D-45C5-A35D-80DECB662044}" type="datetimeFigureOut">
              <a:rPr lang="ru-RU" smtClean="0"/>
              <a:pPr/>
              <a:t>14.07.2016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C54D-CEBC-451B-842F-BE8FEEC16F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803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3EF98-A94D-45C5-A35D-80DECB662044}" type="datetimeFigureOut">
              <a:rPr lang="ru-RU" smtClean="0"/>
              <a:pPr/>
              <a:t>14.07.2016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C54D-CEBC-451B-842F-BE8FEEC16F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31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3EF98-A94D-45C5-A35D-80DECB662044}" type="datetimeFigureOut">
              <a:rPr lang="ru-RU" smtClean="0"/>
              <a:pPr/>
              <a:t>14.07.2016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C54D-CEBC-451B-842F-BE8FEEC16F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265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3EF98-A94D-45C5-A35D-80DECB662044}" type="datetimeFigureOut">
              <a:rPr lang="ru-RU" smtClean="0"/>
              <a:pPr/>
              <a:t>14.07.2016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C54D-CEBC-451B-842F-BE8FEEC16F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767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3EF98-A94D-45C5-A35D-80DECB662044}" type="datetimeFigureOut">
              <a:rPr lang="ru-RU" smtClean="0"/>
              <a:pPr/>
              <a:t>14.07.2016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BC54D-CEBC-451B-842F-BE8FEEC16F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029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/>
          <p:nvPr/>
        </p:nvPicPr>
        <p:blipFill rotWithShape="1">
          <a:blip r:embed="rId2" cstate="print"/>
          <a:srcRect/>
          <a:stretch/>
        </p:blipFill>
        <p:spPr bwMode="auto">
          <a:xfrm>
            <a:off x="0" y="9901"/>
            <a:ext cx="1187624" cy="88891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1" descr="log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contrast="30000"/>
          </a:blip>
          <a:srcRect t="10500" r="8449" b="16001"/>
          <a:stretch>
            <a:fillRect/>
          </a:stretch>
        </p:blipFill>
        <p:spPr bwMode="auto">
          <a:xfrm>
            <a:off x="8388424" y="0"/>
            <a:ext cx="755576" cy="1019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0" y="1019056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3" name="AutoShape 4" descr="http://rugraphics.ru/sites/default/files/less_phot/ramku-iz-tochek-chyortochek-punktira/ramku-iz-tochek-chyortochek-punktira1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611560" y="1556792"/>
            <a:ext cx="7772400" cy="2736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b="1" kern="10" dirty="0" smtClean="0">
              <a:ln w="11430"/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одзаголовок 2"/>
          <p:cNvSpPr txBox="1">
            <a:spLocks/>
          </p:cNvSpPr>
          <p:nvPr/>
        </p:nvSpPr>
        <p:spPr>
          <a:xfrm>
            <a:off x="307975" y="5085184"/>
            <a:ext cx="6400800" cy="1536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и.о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руководителя </a:t>
            </a:r>
            <a:endParaRPr lang="ru-RU" sz="2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Исполнительного комитета ЗМР</a:t>
            </a:r>
          </a:p>
          <a:p>
            <a:pPr marL="0" indent="0">
              <a:buNone/>
            </a:pP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А.В. Старостин</a:t>
            </a:r>
            <a:endParaRPr lang="ru-RU" sz="2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35696" y="2204864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51520" y="1709192"/>
            <a:ext cx="8496944" cy="2736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kern="10" dirty="0" smtClean="0">
                <a:ln w="1143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 проведенной работе </a:t>
            </a:r>
          </a:p>
          <a:p>
            <a:r>
              <a:rPr lang="ru-RU" sz="4800" b="1" kern="10" dirty="0" smtClean="0">
                <a:ln w="1143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поступившими обращениями граждан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364088" y="5157192"/>
            <a:ext cx="3391545" cy="4474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kern="10" dirty="0" smtClean="0">
                <a:ln w="1143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июнь </a:t>
            </a:r>
            <a:r>
              <a:rPr lang="ru-RU" sz="2800" b="1" kern="10" dirty="0" smtClean="0">
                <a:ln w="1143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2016 года</a:t>
            </a:r>
          </a:p>
        </p:txBody>
      </p:sp>
    </p:spTree>
    <p:extLst>
      <p:ext uri="{BB962C8B-B14F-4D97-AF65-F5344CB8AC3E}">
        <p14:creationId xmlns:p14="http://schemas.microsoft.com/office/powerpoint/2010/main" val="57109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2" cstate="print"/>
          <a:srcRect/>
          <a:stretch/>
        </p:blipFill>
        <p:spPr bwMode="auto">
          <a:xfrm>
            <a:off x="0" y="9901"/>
            <a:ext cx="1187624" cy="88891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1" descr="log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contrast="30000"/>
          </a:blip>
          <a:srcRect t="10500" r="8449" b="16001"/>
          <a:stretch>
            <a:fillRect/>
          </a:stretch>
        </p:blipFill>
        <p:spPr bwMode="auto">
          <a:xfrm>
            <a:off x="8388424" y="0"/>
            <a:ext cx="755576" cy="1019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55575" y="880645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3" name="AutoShape 4" descr="http://rugraphics.ru/sites/default/files/less_phot/ramku-iz-tochek-chyortochek-punktira/ramku-iz-tochek-chyortochek-punktira1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611560" y="1556792"/>
            <a:ext cx="7772400" cy="2736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b="1" kern="10" dirty="0" smtClean="0">
              <a:ln w="11430"/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47864" y="1299626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/>
              <a:t>С.Ильинское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76002" y="2018457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После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018457"/>
            <a:ext cx="6205883" cy="464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09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2" cstate="print"/>
          <a:srcRect/>
          <a:stretch/>
        </p:blipFill>
        <p:spPr bwMode="auto">
          <a:xfrm>
            <a:off x="0" y="9901"/>
            <a:ext cx="1187624" cy="88891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1" descr="log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contrast="30000"/>
          </a:blip>
          <a:srcRect t="10500" r="8449" b="16001"/>
          <a:stretch>
            <a:fillRect/>
          </a:stretch>
        </p:blipFill>
        <p:spPr bwMode="auto">
          <a:xfrm>
            <a:off x="8388424" y="0"/>
            <a:ext cx="755576" cy="1019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0" y="1019056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3" name="AutoShape 4" descr="http://rugraphics.ru/sites/default/files/less_phot/ramku-iz-tochek-chyortochek-punktira/ramku-iz-tochek-chyortochek-punktira1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611560" y="1556792"/>
            <a:ext cx="7772400" cy="2736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b="1" kern="10" dirty="0" smtClean="0">
              <a:ln w="11430"/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265" y="1282783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>
                <a:solidFill>
                  <a:srgbClr val="000000"/>
                </a:solidFill>
              </a:rPr>
              <a:t>у</a:t>
            </a:r>
            <a:r>
              <a:rPr lang="ru-RU" sz="2400" b="1" dirty="0" err="1" smtClean="0">
                <a:solidFill>
                  <a:srgbClr val="000000"/>
                </a:solidFill>
              </a:rPr>
              <a:t>л.Норкина</a:t>
            </a:r>
            <a:endParaRPr lang="ru-RU" sz="2400" b="1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7975" y="2242653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После</a:t>
            </a:r>
            <a:endParaRPr lang="ru-RU" sz="20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64" y="3286433"/>
            <a:ext cx="4471951" cy="33555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604" y="2415576"/>
            <a:ext cx="4949746" cy="371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09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936" y="2689955"/>
            <a:ext cx="4922064" cy="369154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3" cstate="print"/>
          <a:srcRect/>
          <a:stretch/>
        </p:blipFill>
        <p:spPr bwMode="auto">
          <a:xfrm>
            <a:off x="0" y="9901"/>
            <a:ext cx="1187624" cy="88891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1" descr="log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contrast="30000"/>
          </a:blip>
          <a:srcRect t="10500" r="8449" b="16001"/>
          <a:stretch>
            <a:fillRect/>
          </a:stretch>
        </p:blipFill>
        <p:spPr bwMode="auto">
          <a:xfrm>
            <a:off x="8388424" y="0"/>
            <a:ext cx="755576" cy="1019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0" y="1019056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3" name="AutoShape 4" descr="http://rugraphics.ru/sites/default/files/less_phot/ramku-iz-tochek-chyortochek-punktira/ramku-iz-tochek-chyortochek-punktira1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611560" y="1556792"/>
            <a:ext cx="7772400" cy="2736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b="1" kern="10" dirty="0" smtClean="0">
              <a:ln w="11430"/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7664" y="1196752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0000"/>
                </a:solidFill>
              </a:rPr>
              <a:t>ул.Подгорная</a:t>
            </a:r>
            <a:endParaRPr lang="ru-RU" sz="2400" b="1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6572" y="3272827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До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3809097"/>
            <a:ext cx="4812027" cy="288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09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2" cstate="print"/>
          <a:srcRect/>
          <a:stretch/>
        </p:blipFill>
        <p:spPr bwMode="auto">
          <a:xfrm>
            <a:off x="0" y="9901"/>
            <a:ext cx="1187624" cy="88891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1" descr="log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contrast="30000"/>
          </a:blip>
          <a:srcRect t="10500" r="8449" b="16001"/>
          <a:stretch>
            <a:fillRect/>
          </a:stretch>
        </p:blipFill>
        <p:spPr bwMode="auto">
          <a:xfrm>
            <a:off x="8388424" y="0"/>
            <a:ext cx="755576" cy="1019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0" y="1019056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3" name="AutoShape 4" descr="http://rugraphics.ru/sites/default/files/less_phot/ramku-iz-tochek-chyortochek-punktira/ramku-iz-tochek-chyortochek-punktira1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611560" y="1556792"/>
            <a:ext cx="7772400" cy="2736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b="1" kern="10" dirty="0" smtClean="0">
              <a:ln w="11430"/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7544" y="1484784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</a:rPr>
              <a:t>Остановка Октябрьская</a:t>
            </a:r>
            <a:endParaRPr lang="ru-RU" b="1" dirty="0">
              <a:solidFill>
                <a:srgbClr val="0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404" y="1109795"/>
            <a:ext cx="4512556" cy="55843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11190" y="2559666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после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57109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197" y="2283092"/>
            <a:ext cx="4474526" cy="335589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3" cstate="print"/>
          <a:srcRect/>
          <a:stretch/>
        </p:blipFill>
        <p:spPr bwMode="auto">
          <a:xfrm>
            <a:off x="0" y="9901"/>
            <a:ext cx="1187624" cy="88891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1" descr="log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contrast="30000"/>
          </a:blip>
          <a:srcRect t="10500" r="8449" b="16001"/>
          <a:stretch>
            <a:fillRect/>
          </a:stretch>
        </p:blipFill>
        <p:spPr bwMode="auto">
          <a:xfrm>
            <a:off x="8388424" y="0"/>
            <a:ext cx="755576" cy="1019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0" y="1019056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3" name="AutoShape 4" descr="http://rugraphics.ru/sites/default/files/less_phot/ramku-iz-tochek-chyortochek-punktira/ramku-iz-tochek-chyortochek-punktira1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611560" y="1556792"/>
            <a:ext cx="7772400" cy="2736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b="1" kern="10" dirty="0" smtClean="0">
              <a:ln w="11430"/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9800" y="1215622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</a:rPr>
              <a:t>п</a:t>
            </a:r>
            <a:r>
              <a:rPr lang="ru-RU" sz="2400" b="1" dirty="0" smtClean="0">
                <a:solidFill>
                  <a:srgbClr val="000000"/>
                </a:solidFill>
              </a:rPr>
              <a:t>ос. Гари</a:t>
            </a:r>
            <a:endParaRPr lang="ru-RU" sz="2400" b="1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7155" y="263011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</a:rPr>
              <a:t>После</a:t>
            </a:r>
            <a:endParaRPr lang="ru-RU" b="1" dirty="0">
              <a:solidFill>
                <a:srgbClr val="0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54" y="3222268"/>
            <a:ext cx="4331693" cy="324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09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2" cstate="print"/>
          <a:srcRect/>
          <a:stretch/>
        </p:blipFill>
        <p:spPr bwMode="auto">
          <a:xfrm>
            <a:off x="0" y="9901"/>
            <a:ext cx="1187624" cy="88891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1" descr="log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contrast="30000"/>
          </a:blip>
          <a:srcRect t="10500" r="8449" b="16001"/>
          <a:stretch>
            <a:fillRect/>
          </a:stretch>
        </p:blipFill>
        <p:spPr bwMode="auto">
          <a:xfrm>
            <a:off x="8388424" y="0"/>
            <a:ext cx="755576" cy="1019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0" y="1019056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3" name="AutoShape 4" descr="http://rugraphics.ru/sites/default/files/less_phot/ramku-iz-tochek-chyortochek-punktira/ramku-iz-tochek-chyortochek-punktira1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611560" y="1556792"/>
            <a:ext cx="7772400" cy="2736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b="1" kern="10" dirty="0" smtClean="0">
              <a:ln w="11430"/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99076" y="1694716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0000"/>
                </a:solidFill>
              </a:rPr>
              <a:t>ул.Королева</a:t>
            </a:r>
            <a:r>
              <a:rPr lang="ru-RU" sz="2400" b="1" dirty="0" smtClean="0">
                <a:solidFill>
                  <a:srgbClr val="000000"/>
                </a:solidFill>
              </a:rPr>
              <a:t>, д.8а</a:t>
            </a:r>
            <a:endParaRPr lang="ru-RU" sz="2400" b="1" dirty="0">
              <a:solidFill>
                <a:srgbClr val="0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470" y="1053183"/>
            <a:ext cx="4399490" cy="578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09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2" cstate="print"/>
          <a:srcRect/>
          <a:stretch/>
        </p:blipFill>
        <p:spPr bwMode="auto">
          <a:xfrm>
            <a:off x="0" y="9901"/>
            <a:ext cx="1187624" cy="88891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1" descr="log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contrast="30000"/>
          </a:blip>
          <a:srcRect t="10500" r="8449" b="16001"/>
          <a:stretch>
            <a:fillRect/>
          </a:stretch>
        </p:blipFill>
        <p:spPr bwMode="auto">
          <a:xfrm>
            <a:off x="8388424" y="0"/>
            <a:ext cx="755576" cy="1019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0" y="1019056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3" name="AutoShape 4" descr="http://rugraphics.ru/sites/default/files/less_phot/ramku-iz-tochek-chyortochek-punktira/ramku-iz-tochek-chyortochek-punktira1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doc.tatar.ru/file/56262b398628c8.13428306.jpg?DNSID=8f27ce5351079ee56cf378c519b87b28"/>
          <p:cNvSpPr>
            <a:spLocks noChangeAspect="1" noChangeArrowheads="1"/>
          </p:cNvSpPr>
          <p:nvPr/>
        </p:nvSpPr>
        <p:spPr bwMode="auto">
          <a:xfrm>
            <a:off x="155575" y="-6096000"/>
            <a:ext cx="7143750" cy="12706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93812" y="2600219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Юсупова  выражает огромную благодарность бригаде скорой помощи приехавшей на вызов 6.06.16 , в 19:18.</a:t>
            </a:r>
          </a:p>
        </p:txBody>
      </p:sp>
    </p:spTree>
    <p:extLst>
      <p:ext uri="{BB962C8B-B14F-4D97-AF65-F5344CB8AC3E}">
        <p14:creationId xmlns:p14="http://schemas.microsoft.com/office/powerpoint/2010/main" val="57109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2" cstate="print"/>
          <a:srcRect/>
          <a:stretch/>
        </p:blipFill>
        <p:spPr bwMode="auto">
          <a:xfrm>
            <a:off x="0" y="9901"/>
            <a:ext cx="1187624" cy="88891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1" descr="log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contrast="30000"/>
          </a:blip>
          <a:srcRect t="10500" r="8449" b="16001"/>
          <a:stretch>
            <a:fillRect/>
          </a:stretch>
        </p:blipFill>
        <p:spPr bwMode="auto">
          <a:xfrm>
            <a:off x="8388424" y="0"/>
            <a:ext cx="755576" cy="1019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0" y="1019056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3" name="AutoShape 4" descr="http://rugraphics.ru/sites/default/files/less_phot/ramku-iz-tochek-chyortochek-punktira/ramku-iz-tochek-chyortochek-punktira1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doc.tatar.ru/file/56262b398628c8.13428306.jpg?DNSID=8f27ce5351079ee56cf378c519b87b28"/>
          <p:cNvSpPr>
            <a:spLocks noChangeAspect="1" noChangeArrowheads="1"/>
          </p:cNvSpPr>
          <p:nvPr/>
        </p:nvSpPr>
        <p:spPr bwMode="auto">
          <a:xfrm>
            <a:off x="155575" y="-6096000"/>
            <a:ext cx="7143750" cy="12706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2276872"/>
            <a:ext cx="77768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Уважаемый Александр Васильевич!  Я обращалась к вам 30 мая 2016г. с запросом о розыске в архиве информации о моей маме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Купцовой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Лидии Ивановне. Сегодня мне пришел ответ. Хочу выразить огромную благодарность вашим сотрудникам: Яковлевой Марьям Николаевне и др. за оперативность и понимание. </a:t>
            </a:r>
          </a:p>
        </p:txBody>
      </p:sp>
    </p:spTree>
    <p:extLst>
      <p:ext uri="{BB962C8B-B14F-4D97-AF65-F5344CB8AC3E}">
        <p14:creationId xmlns:p14="http://schemas.microsoft.com/office/powerpoint/2010/main" val="57109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/>
          <p:nvPr/>
        </p:nvPicPr>
        <p:blipFill rotWithShape="1">
          <a:blip r:embed="rId2" cstate="print"/>
          <a:srcRect/>
          <a:stretch/>
        </p:blipFill>
        <p:spPr bwMode="auto">
          <a:xfrm>
            <a:off x="0" y="9901"/>
            <a:ext cx="1187624" cy="88891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1" descr="log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contrast="30000"/>
          </a:blip>
          <a:srcRect t="10500" r="8449" b="16001"/>
          <a:stretch>
            <a:fillRect/>
          </a:stretch>
        </p:blipFill>
        <p:spPr bwMode="auto">
          <a:xfrm>
            <a:off x="8388424" y="0"/>
            <a:ext cx="755576" cy="1019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0" y="1019056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3" name="AutoShape 4" descr="http://rugraphics.ru/sites/default/files/less_phot/ramku-iz-tochek-chyortochek-punktira/ramku-iz-tochek-chyortochek-punktira1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Заголовок 6"/>
          <p:cNvSpPr txBox="1">
            <a:spLocks/>
          </p:cNvSpPr>
          <p:nvPr/>
        </p:nvSpPr>
        <p:spPr>
          <a:xfrm>
            <a:off x="685800" y="270892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FF0000"/>
                </a:solidFill>
              </a:rPr>
              <a:t>Спасибо за внимание!</a:t>
            </a:r>
          </a:p>
          <a:p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08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2" cstate="print"/>
          <a:srcRect/>
          <a:stretch/>
        </p:blipFill>
        <p:spPr bwMode="auto">
          <a:xfrm>
            <a:off x="0" y="9901"/>
            <a:ext cx="1187624" cy="88891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1" descr="log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contrast="30000"/>
          </a:blip>
          <a:srcRect t="10500" r="8449" b="16001"/>
          <a:stretch>
            <a:fillRect/>
          </a:stretch>
        </p:blipFill>
        <p:spPr bwMode="auto">
          <a:xfrm>
            <a:off x="8388424" y="0"/>
            <a:ext cx="755576" cy="1019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0" y="1019056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3" name="AutoShape 4" descr="http://rugraphics.ru/sites/default/files/less_phot/ramku-iz-tochek-chyortochek-punktira/ramku-iz-tochek-chyortochek-punktira1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611560" y="1556792"/>
            <a:ext cx="7772400" cy="2736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b="1" kern="10" dirty="0" smtClean="0">
              <a:ln w="11430"/>
              <a:solidFill>
                <a:srgbClr val="4F81BD">
                  <a:lumMod val="50000"/>
                </a:srgbClr>
              </a:solidFill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35696" y="2204864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55676" y="1321921"/>
            <a:ext cx="583264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Обращения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</a:t>
            </a:r>
          </a:p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8800366"/>
              </p:ext>
            </p:extLst>
          </p:nvPr>
        </p:nvGraphicFramePr>
        <p:xfrm>
          <a:off x="107505" y="2204864"/>
          <a:ext cx="8856983" cy="4197767"/>
        </p:xfrm>
        <a:graphic>
          <a:graphicData uri="http://schemas.openxmlformats.org/drawingml/2006/table">
            <a:tbl>
              <a:tblPr firstRow="1" firstCol="1" bandRow="1"/>
              <a:tblGrid>
                <a:gridCol w="2344495"/>
                <a:gridCol w="1039880"/>
                <a:gridCol w="1080120"/>
                <a:gridCol w="936104"/>
                <a:gridCol w="1008112"/>
                <a:gridCol w="1224136"/>
                <a:gridCol w="1224136"/>
              </a:tblGrid>
              <a:tr h="325361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53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январь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февраль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март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апрель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май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июнь</a:t>
                      </a:r>
                      <a:endParaRPr lang="ru-RU" sz="1800" b="1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3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обращений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442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576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571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662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511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581</a:t>
                      </a:r>
                      <a:endParaRPr lang="ru-RU" sz="1800" b="1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3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 имя Главы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424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441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396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461</a:t>
                      </a:r>
                      <a:endParaRPr lang="ru-RU" sz="1800" b="1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3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 (без письменных обращений):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kern="12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kern="12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1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36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Личный прием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51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34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33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27</a:t>
                      </a:r>
                      <a:endParaRPr lang="ru-RU" sz="1800" b="1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36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 «Горячую линию»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116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136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82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108</a:t>
                      </a:r>
                      <a:endParaRPr lang="ru-RU" sz="1800" b="1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36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Новости Зеленодольска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30</a:t>
                      </a:r>
                      <a:endParaRPr lang="ru-RU" sz="1800" b="1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36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системе ГИС «НК»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59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68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65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115</a:t>
                      </a:r>
                      <a:endParaRPr lang="ru-RU" sz="1800" b="1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36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Интернет-приемная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61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56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44</a:t>
                      </a:r>
                      <a:endParaRPr lang="ru-RU" sz="1800" b="1" kern="12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38</a:t>
                      </a:r>
                      <a:endParaRPr lang="ru-RU" sz="1800" b="1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178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2" cstate="print"/>
          <a:srcRect/>
          <a:stretch/>
        </p:blipFill>
        <p:spPr bwMode="auto">
          <a:xfrm>
            <a:off x="0" y="9901"/>
            <a:ext cx="1187624" cy="88891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1" descr="log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contrast="30000"/>
          </a:blip>
          <a:srcRect t="10500" r="8449" b="16001"/>
          <a:stretch>
            <a:fillRect/>
          </a:stretch>
        </p:blipFill>
        <p:spPr bwMode="auto">
          <a:xfrm>
            <a:off x="8388424" y="0"/>
            <a:ext cx="755576" cy="1019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0" y="1019056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3" name="AutoShape 4" descr="http://rugraphics.ru/sites/default/files/less_phot/ramku-iz-tochek-chyortochek-punktira/ramku-iz-tochek-chyortochek-punktira1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611560" y="1556792"/>
            <a:ext cx="7772400" cy="2736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b="1" kern="10" dirty="0" smtClean="0">
              <a:ln w="11430"/>
              <a:solidFill>
                <a:srgbClr val="4F81BD">
                  <a:lumMod val="50000"/>
                </a:srgbClr>
              </a:solidFill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35696" y="2204864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52455" y="1012837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Тематика обращений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5398497"/>
              </p:ext>
            </p:extLst>
          </p:nvPr>
        </p:nvGraphicFramePr>
        <p:xfrm>
          <a:off x="251520" y="1484785"/>
          <a:ext cx="8712968" cy="5262792"/>
        </p:xfrm>
        <a:graphic>
          <a:graphicData uri="http://schemas.openxmlformats.org/drawingml/2006/table">
            <a:tbl>
              <a:tblPr firstRow="1" firstCol="1" bandRow="1"/>
              <a:tblGrid>
                <a:gridCol w="3973113"/>
                <a:gridCol w="1184964"/>
                <a:gridCol w="1324371"/>
                <a:gridCol w="1115260"/>
                <a:gridCol w="1115260"/>
              </a:tblGrid>
              <a:tr h="213229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646" marR="63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63646" marR="63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46" marR="63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46" marR="63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2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март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46" marR="63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апрель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46" marR="63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май</a:t>
                      </a:r>
                      <a:endParaRPr lang="ru-RU" sz="14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3646" marR="63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июнь</a:t>
                      </a:r>
                      <a:endParaRPr lang="ru-RU" sz="14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3646" marR="63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83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-1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от всех поступивших</a:t>
                      </a:r>
                    </a:p>
                  </a:txBody>
                  <a:tcPr marL="63646" marR="63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spc="-1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от всех поступивших</a:t>
                      </a:r>
                    </a:p>
                  </a:txBody>
                  <a:tcPr marL="63646" marR="63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% от всех поступивших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3646" marR="63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% от всех поступивших</a:t>
                      </a:r>
                      <a:endParaRPr lang="ru-RU" sz="14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3646" marR="63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05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Государство, общество, политика </a:t>
                      </a:r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</a:t>
                      </a:r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НПА, благодарности, награды и пр.)</a:t>
                      </a:r>
                    </a:p>
                  </a:txBody>
                  <a:tcPr marL="63646" marR="63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8,06%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46" marR="63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3,32%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46" marR="63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3,4%</a:t>
                      </a:r>
                      <a:endParaRPr lang="ru-RU" sz="14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3646" marR="63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5%</a:t>
                      </a:r>
                      <a:endParaRPr lang="ru-RU" sz="14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3646" marR="63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47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Жилищно-коммунальная сфера </a:t>
                      </a:r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</a:t>
                      </a:r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предоставление жилья, качество коммунальных услуг, водоснабжение, водоотведение, освещение и пр.)</a:t>
                      </a:r>
                    </a:p>
                  </a:txBody>
                  <a:tcPr marL="63646" marR="63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45,36%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46" marR="63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39,43%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46" marR="63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43,2%</a:t>
                      </a:r>
                      <a:endParaRPr lang="ru-RU" sz="14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3646" marR="63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38,4%</a:t>
                      </a:r>
                      <a:endParaRPr lang="ru-RU" sz="14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3646" marR="63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10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Оборона, безопасность, законность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(бытовые конфликты, общественный порядок и пр.)</a:t>
                      </a:r>
                    </a:p>
                  </a:txBody>
                  <a:tcPr marL="63646" marR="63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0,53%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46" marR="63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0,76%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46" marR="63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1%</a:t>
                      </a:r>
                      <a:endParaRPr lang="ru-RU" sz="14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3646" marR="63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0,9%</a:t>
                      </a:r>
                      <a:endParaRPr lang="ru-RU" sz="14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3646" marR="63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29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Социальная сфера </a:t>
                      </a:r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</a:t>
                      </a:r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здравоохранение, образование, спорт, молодежная политика, соц.защита)</a:t>
                      </a:r>
                    </a:p>
                  </a:txBody>
                  <a:tcPr marL="63646" marR="63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10,16%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46" marR="63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8,61%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46" marR="63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9,4%</a:t>
                      </a:r>
                      <a:endParaRPr lang="ru-RU" sz="14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3646" marR="63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11%</a:t>
                      </a:r>
                      <a:endParaRPr lang="ru-RU" sz="14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3646" marR="63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23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Экономика </a:t>
                      </a:r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</a:t>
                      </a:r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благоустройство, финансы, строительство, дорожное хозяйство, сельское хозяйство и пр.)</a:t>
                      </a:r>
                    </a:p>
                  </a:txBody>
                  <a:tcPr marL="63646" marR="63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35,9%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46" marR="63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47,89%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46" marR="63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43%</a:t>
                      </a:r>
                      <a:endParaRPr lang="ru-RU" sz="14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3646" marR="63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44,7%</a:t>
                      </a:r>
                      <a:endParaRPr lang="ru-RU" sz="14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3646" marR="63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944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   </a:t>
            </a:r>
            <a:endParaRPr lang="ru-RU" sz="2400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2" cstate="print"/>
          <a:srcRect/>
          <a:stretch/>
        </p:blipFill>
        <p:spPr bwMode="auto">
          <a:xfrm>
            <a:off x="0" y="9901"/>
            <a:ext cx="1187624" cy="88891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1" descr="log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contrast="30000"/>
          </a:blip>
          <a:srcRect t="10500" r="8449" b="16001"/>
          <a:stretch>
            <a:fillRect/>
          </a:stretch>
        </p:blipFill>
        <p:spPr bwMode="auto">
          <a:xfrm>
            <a:off x="8388424" y="0"/>
            <a:ext cx="755576" cy="1019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0" y="1019056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3" name="AutoShape 4" descr="http://rugraphics.ru/sites/default/files/less_phot/ramku-iz-tochek-chyortochek-punktira/ramku-iz-tochek-chyortochek-punktira1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071157948"/>
              </p:ext>
            </p:extLst>
          </p:nvPr>
        </p:nvGraphicFramePr>
        <p:xfrm>
          <a:off x="323528" y="1268760"/>
          <a:ext cx="828092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204171"/>
              </p:ext>
            </p:extLst>
          </p:nvPr>
        </p:nvGraphicFramePr>
        <p:xfrm>
          <a:off x="1691680" y="2780928"/>
          <a:ext cx="5847105" cy="3330516"/>
        </p:xfrm>
        <a:graphic>
          <a:graphicData uri="http://schemas.openxmlformats.org/drawingml/2006/table">
            <a:tbl>
              <a:tblPr>
                <a:effectLst>
                  <a:outerShdw blurRad="50800" dist="38100" algn="l" rotWithShape="0">
                    <a:schemeClr val="accent5">
                      <a:lumMod val="50000"/>
                      <a:alpha val="40000"/>
                    </a:schemeClr>
                  </a:outerShdw>
                </a:effectLst>
              </a:tblPr>
              <a:tblGrid>
                <a:gridCol w="2923247"/>
                <a:gridCol w="2923858"/>
              </a:tblGrid>
              <a:tr h="6192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Опубликовано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149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92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Решено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75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92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В работе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25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92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Запланировано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47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92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Мотивированный отказ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303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  Поступление заявок в ГИС «Народный Контроль»</a:t>
            </a:r>
            <a:endParaRPr lang="ru-RU" sz="2400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2" cstate="print"/>
          <a:srcRect/>
          <a:stretch/>
        </p:blipFill>
        <p:spPr bwMode="auto">
          <a:xfrm>
            <a:off x="0" y="9901"/>
            <a:ext cx="1187624" cy="88891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1" descr="log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contrast="30000"/>
          </a:blip>
          <a:srcRect t="10500" r="8449" b="16001"/>
          <a:stretch>
            <a:fillRect/>
          </a:stretch>
        </p:blipFill>
        <p:spPr bwMode="auto">
          <a:xfrm>
            <a:off x="8388424" y="0"/>
            <a:ext cx="755576" cy="1019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0" y="1019056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3" name="AutoShape 4" descr="http://rugraphics.ru/sites/default/files/less_phot/ramku-iz-tochek-chyortochek-punktira/ramku-iz-tochek-chyortochek-punktira1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619672" y="1196752"/>
            <a:ext cx="6120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Обращения, поступившие </a:t>
            </a:r>
          </a:p>
          <a:p>
            <a:pPr algn="ctr"/>
            <a:r>
              <a:rPr lang="ru-RU" sz="2000" b="1" dirty="0" smtClean="0"/>
              <a:t>в ГИС «Народный контроль» </a:t>
            </a:r>
          </a:p>
          <a:p>
            <a:pPr algn="ctr"/>
            <a:r>
              <a:rPr lang="ru-RU" sz="2000" b="1" dirty="0" smtClean="0"/>
              <a:t>в </a:t>
            </a:r>
            <a:r>
              <a:rPr lang="ru-RU" sz="2000" b="1" dirty="0" smtClean="0"/>
              <a:t>июне </a:t>
            </a:r>
            <a:r>
              <a:rPr lang="ru-RU" sz="2000" b="1" dirty="0" smtClean="0"/>
              <a:t>2016 года</a:t>
            </a:r>
            <a:endParaRPr lang="ru-RU" sz="2000" b="1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3036618"/>
              </p:ext>
            </p:extLst>
          </p:nvPr>
        </p:nvGraphicFramePr>
        <p:xfrm>
          <a:off x="1403648" y="2575560"/>
          <a:ext cx="6336704" cy="3697534"/>
        </p:xfrm>
        <a:graphic>
          <a:graphicData uri="http://schemas.openxmlformats.org/drawingml/2006/table">
            <a:tbl>
              <a:tblPr/>
              <a:tblGrid>
                <a:gridCol w="4778744"/>
                <a:gridCol w="1557960"/>
              </a:tblGrid>
              <a:tr h="4065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Категория обращений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85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Содержание и ремонт муниципальных дорог</a:t>
                      </a:r>
                      <a:endParaRPr lang="ru-RU" sz="2000" b="1" i="1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22,2%</a:t>
                      </a:r>
                      <a:endParaRPr lang="ru-RU" sz="2000" b="1" i="1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5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Благоустройство</a:t>
                      </a:r>
                      <a:r>
                        <a:rPr lang="ru-RU" sz="2000" b="1" i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 территории</a:t>
                      </a:r>
                      <a:endParaRPr lang="ru-RU" sz="2000" b="1" i="1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24,1%</a:t>
                      </a:r>
                      <a:endParaRPr lang="ru-RU" sz="2000" b="1" i="1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5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Организация дорожного движения (искусственные</a:t>
                      </a:r>
                      <a:r>
                        <a:rPr lang="ru-RU" sz="2000" b="1" i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 неровности, работа светофоров</a:t>
                      </a:r>
                      <a:r>
                        <a:rPr lang="ru-RU" sz="20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)</a:t>
                      </a:r>
                      <a:endParaRPr lang="ru-RU" sz="2000" b="1" i="1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28,2%</a:t>
                      </a:r>
                      <a:endParaRPr lang="ru-RU" sz="2000" b="1" i="1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508">
                <a:tc>
                  <a:txBody>
                    <a:bodyPr/>
                    <a:lstStyle/>
                    <a:p>
                      <a:r>
                        <a:rPr lang="ru-RU" sz="2000" b="1" i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+mn-cs"/>
                        </a:rPr>
                        <a:t>Нарушение в наружной рекламе</a:t>
                      </a:r>
                      <a:endParaRPr lang="ru-RU" sz="2000" b="1" i="1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i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+mn-cs"/>
                        </a:rPr>
                        <a:t>18,8%</a:t>
                      </a:r>
                      <a:endParaRPr lang="ru-RU" sz="2000" b="1" i="1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5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Несанкционированные</a:t>
                      </a:r>
                      <a:r>
                        <a:rPr lang="ru-RU" sz="2000" b="1" i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 свалки</a:t>
                      </a:r>
                      <a:endParaRPr lang="ru-RU" sz="2000" b="1" i="1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2,7%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508">
                <a:tc>
                  <a:txBody>
                    <a:bodyPr/>
                    <a:lstStyle/>
                    <a:p>
                      <a:r>
                        <a:rPr lang="ru-RU" sz="2000" b="1" i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+mn-cs"/>
                        </a:rPr>
                        <a:t>Иные </a:t>
                      </a:r>
                      <a:endParaRPr lang="ru-RU" sz="2000" b="1" i="1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i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+mn-cs"/>
                        </a:rPr>
                        <a:t>4%</a:t>
                      </a:r>
                      <a:endParaRPr lang="ru-RU" sz="2000" b="1" i="1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303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2" cstate="print"/>
          <a:srcRect/>
          <a:stretch/>
        </p:blipFill>
        <p:spPr bwMode="auto">
          <a:xfrm>
            <a:off x="0" y="9901"/>
            <a:ext cx="1187624" cy="88891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1" descr="log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contrast="30000"/>
          </a:blip>
          <a:srcRect t="10500" r="8449" b="16001"/>
          <a:stretch>
            <a:fillRect/>
          </a:stretch>
        </p:blipFill>
        <p:spPr bwMode="auto">
          <a:xfrm>
            <a:off x="8388424" y="0"/>
            <a:ext cx="755576" cy="1019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0" y="1019056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3" name="AutoShape 4" descr="http://rugraphics.ru/sites/default/files/less_phot/ramku-iz-tochek-chyortochek-punktira/ramku-iz-tochek-chyortochek-punktira1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123728" y="1296153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0000"/>
                </a:solidFill>
              </a:rPr>
              <a:t>ул.Б.Урманче</a:t>
            </a:r>
            <a:endParaRPr lang="ru-RU" sz="2400" b="1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8757" y="251494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До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237692" y="216115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После</a:t>
            </a:r>
            <a:endParaRPr lang="ru-RU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76" y="2940996"/>
            <a:ext cx="4302224" cy="322666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764" y="2060848"/>
            <a:ext cx="3693262" cy="473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09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2" cstate="print"/>
          <a:srcRect/>
          <a:stretch/>
        </p:blipFill>
        <p:spPr bwMode="auto">
          <a:xfrm>
            <a:off x="0" y="9901"/>
            <a:ext cx="1187624" cy="88891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1" descr="log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contrast="30000"/>
          </a:blip>
          <a:srcRect t="10500" r="8449" b="16001"/>
          <a:stretch>
            <a:fillRect/>
          </a:stretch>
        </p:blipFill>
        <p:spPr bwMode="auto">
          <a:xfrm>
            <a:off x="8388424" y="0"/>
            <a:ext cx="755576" cy="1019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0" y="1019056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3" name="AutoShape 4" descr="http://rugraphics.ru/sites/default/files/less_phot/ramku-iz-tochek-chyortochek-punktira/ramku-iz-tochek-chyortochek-punktira1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611560" y="1556792"/>
            <a:ext cx="7772400" cy="2736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b="1" kern="10" dirty="0" smtClean="0">
              <a:ln w="11430"/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27784" y="1178387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0000"/>
                </a:solidFill>
              </a:rPr>
              <a:t>ул.Строителей</a:t>
            </a:r>
            <a:r>
              <a:rPr lang="ru-RU" sz="2400" b="1" dirty="0" smtClean="0">
                <a:solidFill>
                  <a:srgbClr val="000000"/>
                </a:solidFill>
              </a:rPr>
              <a:t>, д.19</a:t>
            </a:r>
            <a:endParaRPr lang="ru-RU" sz="2400" b="1" dirty="0">
              <a:solidFill>
                <a:srgbClr val="0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2683369"/>
            <a:ext cx="4451987" cy="31807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771" y="2604134"/>
            <a:ext cx="4957557" cy="37181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50421" y="2025180"/>
            <a:ext cx="2679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после</a:t>
            </a:r>
            <a:endParaRPr lang="ru-RU" sz="20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975" y="1987545"/>
            <a:ext cx="2743438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09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2" cstate="print"/>
          <a:srcRect/>
          <a:stretch/>
        </p:blipFill>
        <p:spPr bwMode="auto">
          <a:xfrm>
            <a:off x="0" y="9901"/>
            <a:ext cx="1187624" cy="88891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1" descr="log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contrast="30000"/>
          </a:blip>
          <a:srcRect t="10500" r="8449" b="16001"/>
          <a:stretch>
            <a:fillRect/>
          </a:stretch>
        </p:blipFill>
        <p:spPr bwMode="auto">
          <a:xfrm>
            <a:off x="8388424" y="0"/>
            <a:ext cx="755576" cy="1019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0" y="1019056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3" name="AutoShape 4" descr="http://rugraphics.ru/sites/default/files/less_phot/ramku-iz-tochek-chyortochek-punktira/ramku-iz-tochek-chyortochek-punktira1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66936" y="1172513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</a:rPr>
              <a:t>п</a:t>
            </a:r>
            <a:r>
              <a:rPr lang="ru-RU" sz="2000" b="1" dirty="0" smtClean="0">
                <a:solidFill>
                  <a:srgbClr val="000000"/>
                </a:solidFill>
              </a:rPr>
              <a:t>одземный переход, станция Обсерватория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9552" y="1809161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До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11" y="1993827"/>
            <a:ext cx="3156589" cy="47504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603" y="2057850"/>
            <a:ext cx="3138945" cy="468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09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2" cstate="print"/>
          <a:srcRect/>
          <a:stretch/>
        </p:blipFill>
        <p:spPr bwMode="auto">
          <a:xfrm>
            <a:off x="0" y="9901"/>
            <a:ext cx="1187624" cy="88891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1" descr="log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contrast="30000"/>
          </a:blip>
          <a:srcRect t="10500" r="8449" b="16001"/>
          <a:stretch>
            <a:fillRect/>
          </a:stretch>
        </p:blipFill>
        <p:spPr bwMode="auto">
          <a:xfrm>
            <a:off x="8388424" y="0"/>
            <a:ext cx="755576" cy="1019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0" y="1019056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3" name="AutoShape 4" descr="http://rugraphics.ru/sites/default/files/less_phot/ramku-iz-tochek-chyortochek-punktira/ramku-iz-tochek-chyortochek-punktira1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611560" y="1556792"/>
            <a:ext cx="7772400" cy="2736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b="1" kern="10" dirty="0" smtClean="0">
              <a:ln w="11430"/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1187460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</a:rPr>
              <a:t>с</a:t>
            </a:r>
            <a:r>
              <a:rPr lang="ru-RU" sz="2000" b="1" dirty="0" smtClean="0">
                <a:solidFill>
                  <a:srgbClr val="000000"/>
                </a:solidFill>
              </a:rPr>
              <a:t>. </a:t>
            </a:r>
            <a:r>
              <a:rPr lang="ru-RU" sz="2000" b="1" dirty="0" err="1" smtClean="0">
                <a:solidFill>
                  <a:srgbClr val="000000"/>
                </a:solidFill>
              </a:rPr>
              <a:t>Б.Ключи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0375" y="253756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</a:rPr>
              <a:t>До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56176" y="198884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</a:rPr>
              <a:t>После</a:t>
            </a:r>
            <a:endParaRPr lang="ru-RU" b="1" dirty="0">
              <a:solidFill>
                <a:srgbClr val="0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33417"/>
            <a:ext cx="4572000" cy="3429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697" y="2564904"/>
            <a:ext cx="4857716" cy="364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09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11278</TotalTime>
  <Words>429</Words>
  <Application>Microsoft Office PowerPoint</Application>
  <PresentationFormat>Экран (4:3)</PresentationFormat>
  <Paragraphs>161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Bazaeva</dc:creator>
  <cp:lastModifiedBy>chekzo</cp:lastModifiedBy>
  <cp:revision>1169</cp:revision>
  <cp:lastPrinted>2015-03-04T18:30:32Z</cp:lastPrinted>
  <dcterms:created xsi:type="dcterms:W3CDTF">2012-07-05T03:31:03Z</dcterms:created>
  <dcterms:modified xsi:type="dcterms:W3CDTF">2016-07-14T06:31:08Z</dcterms:modified>
</cp:coreProperties>
</file>